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24" r:id="rId2"/>
    <p:sldId id="2542" r:id="rId3"/>
    <p:sldId id="2544" r:id="rId4"/>
    <p:sldId id="2583" r:id="rId5"/>
    <p:sldId id="2584" r:id="rId6"/>
    <p:sldId id="2585" r:id="rId7"/>
    <p:sldId id="2586" r:id="rId8"/>
    <p:sldId id="2598" r:id="rId9"/>
    <p:sldId id="2600" r:id="rId10"/>
    <p:sldId id="2601" r:id="rId11"/>
    <p:sldId id="2599" r:id="rId12"/>
    <p:sldId id="2597" r:id="rId13"/>
    <p:sldId id="2587" r:id="rId14"/>
    <p:sldId id="2588" r:id="rId15"/>
    <p:sldId id="2596" r:id="rId16"/>
    <p:sldId id="2589" r:id="rId17"/>
    <p:sldId id="2590" r:id="rId18"/>
    <p:sldId id="2594" r:id="rId19"/>
    <p:sldId id="2591" r:id="rId20"/>
    <p:sldId id="2592" r:id="rId21"/>
    <p:sldId id="2593" r:id="rId22"/>
    <p:sldId id="2595" r:id="rId23"/>
    <p:sldId id="2604" r:id="rId24"/>
    <p:sldId id="2605" r:id="rId25"/>
    <p:sldId id="2602" r:id="rId26"/>
    <p:sldId id="2603" r:id="rId27"/>
    <p:sldId id="2606" r:id="rId28"/>
    <p:sldId id="2607" r:id="rId29"/>
    <p:sldId id="2608" r:id="rId30"/>
    <p:sldId id="2609" r:id="rId31"/>
    <p:sldId id="2616" r:id="rId32"/>
    <p:sldId id="2610" r:id="rId33"/>
    <p:sldId id="2617" r:id="rId34"/>
    <p:sldId id="2618" r:id="rId35"/>
    <p:sldId id="2627" r:id="rId36"/>
    <p:sldId id="2619" r:id="rId37"/>
    <p:sldId id="2620" r:id="rId38"/>
    <p:sldId id="2621" r:id="rId39"/>
    <p:sldId id="2611" r:id="rId40"/>
    <p:sldId id="2622" r:id="rId41"/>
    <p:sldId id="2613" r:id="rId42"/>
    <p:sldId id="2623" r:id="rId43"/>
    <p:sldId id="2612" r:id="rId44"/>
    <p:sldId id="2624" r:id="rId45"/>
    <p:sldId id="2614" r:id="rId46"/>
    <p:sldId id="2625" r:id="rId47"/>
    <p:sldId id="2615" r:id="rId48"/>
    <p:sldId id="2626" r:id="rId49"/>
    <p:sldId id="257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Idris Haris" initials="IH" lastIdx="1" clrIdx="2">
    <p:extLst>
      <p:ext uri="{19B8F6BF-5375-455C-9EA6-DF929625EA0E}">
        <p15:presenceInfo xmlns:p15="http://schemas.microsoft.com/office/powerpoint/2012/main" userId="d48ab2dffd8600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5034" autoAdjust="0"/>
  </p:normalViewPr>
  <p:slideViewPr>
    <p:cSldViewPr snapToGrid="0" snapToObjects="1" showGuides="1">
      <p:cViewPr varScale="1">
        <p:scale>
          <a:sx n="66" d="100"/>
          <a:sy n="66" d="100"/>
        </p:scale>
        <p:origin x="668" y="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4-08-23T23:22:35.34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05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50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0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39803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6854" y="879710"/>
            <a:ext cx="3983858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6854" y="1956155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6854" y="3032600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76854" y="4109045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76854" y="5185490"/>
            <a:ext cx="3983858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27730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27730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27730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27730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7730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79517603-8FAC-41C9-B5BE-3F8BA7D93CE6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643" y="1691472"/>
            <a:ext cx="4385841" cy="1325563"/>
          </a:xfrm>
        </p:spPr>
        <p:txBody>
          <a:bodyPr anchor="b"/>
          <a:lstStyle>
            <a:lvl1pPr algn="r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500437"/>
            <a:ext cx="12192000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9843" y="1690688"/>
            <a:ext cx="4155432" cy="132556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69843" y="1227698"/>
            <a:ext cx="4155432" cy="382749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25" y="1193765"/>
            <a:ext cx="6322230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193765"/>
            <a:ext cx="5230788" cy="4796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70525" y="2944813"/>
            <a:ext cx="3046413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9606" y="2944813"/>
            <a:ext cx="302314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9009"/>
            <a:ext cx="3416928" cy="2884911"/>
          </a:xfrm>
        </p:spPr>
        <p:txBody>
          <a:bodyPr lIns="0" anchor="t">
            <a:normAutofit/>
          </a:bodyPr>
          <a:lstStyle>
            <a:lvl1pPr algn="r"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10875" y="1809009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80900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0572" y="2213293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213293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7089"/>
            <a:ext cx="4297212" cy="3449109"/>
          </a:xfr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>
              <a:defRPr lang="en-US" sz="4000" dirty="0">
                <a:latin typeface="+mj-lt"/>
              </a:defRPr>
            </a:lvl1pPr>
          </a:lstStyle>
          <a:p>
            <a:pPr marL="0" lvl="0" algn="r"/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1687089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2175" y="1687089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2091373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2175" y="2091373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hape 62">
            <a:extLst>
              <a:ext uri="{FF2B5EF4-FFF2-40B4-BE49-F238E27FC236}">
                <a16:creationId xmlns:a16="http://schemas.microsoft.com/office/drawing/2014/main" id="{22325F4A-8191-45D3-B031-5847B1E4B3AA}"/>
              </a:ext>
            </a:extLst>
          </p:cNvPr>
          <p:cNvSpPr/>
          <p:nvPr userDrawn="1"/>
        </p:nvSpPr>
        <p:spPr>
          <a:xfrm rot="16200000" flipV="1">
            <a:off x="3332057" y="133183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12087828" y="1675514"/>
            <a:ext cx="115747" cy="34491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1687090"/>
            <a:ext cx="4568750" cy="1721802"/>
          </a:xfrm>
          <a:noFill/>
        </p:spPr>
        <p:txBody>
          <a:bodyPr lIns="0" rIns="324000" anchor="ctr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>
              <a:latin typeface="+mn-lt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hape 62">
            <a:extLst>
              <a:ext uri="{FF2B5EF4-FFF2-40B4-BE49-F238E27FC236}">
                <a16:creationId xmlns:a16="http://schemas.microsoft.com/office/drawing/2014/main" id="{DADD8B14-6C18-4FC5-89FD-62D525A444DB}"/>
              </a:ext>
            </a:extLst>
          </p:cNvPr>
          <p:cNvSpPr/>
          <p:nvPr userDrawn="1"/>
        </p:nvSpPr>
        <p:spPr>
          <a:xfrm rot="16200000" flipV="1">
            <a:off x="3332057" y="729943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4412" y="3805254"/>
            <a:ext cx="1935925" cy="185477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4947" y="2632337"/>
            <a:ext cx="4385841" cy="3357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0816" y="2944854"/>
            <a:ext cx="3046302" cy="304504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0816" y="2540529"/>
            <a:ext cx="3046302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9607" y="2944854"/>
            <a:ext cx="3046302" cy="304504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69606" y="2540529"/>
            <a:ext cx="3023149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2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r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6" name="Shape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836271"/>
            <a:ext cx="3523423" cy="518545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-1" y="1539432"/>
            <a:ext cx="8866207" cy="53185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8052" y="3206186"/>
            <a:ext cx="6435525" cy="2815543"/>
          </a:xfrm>
          <a:noFill/>
          <a:ln>
            <a:noFill/>
          </a:ln>
        </p:spPr>
        <p:txBody>
          <a:bodyPr lIns="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lIns="0"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3657059" cy="5185458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6" name="Shape 62">
            <a:extLst>
              <a:ext uri="{FF2B5EF4-FFF2-40B4-BE49-F238E27FC236}">
                <a16:creationId xmlns:a16="http://schemas.microsoft.com/office/drawing/2014/main" id="{9EDA533D-03E6-4B64-A81C-A6F9E3301AB5}"/>
              </a:ext>
            </a:extLst>
          </p:cNvPr>
          <p:cNvSpPr/>
          <p:nvPr userDrawn="1"/>
        </p:nvSpPr>
        <p:spPr>
          <a:xfrm rot="16200000" flipV="1">
            <a:off x="965155" y="43498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4745620" y="0"/>
            <a:ext cx="744638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987207"/>
            <a:ext cx="28378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1371" y="987208"/>
            <a:ext cx="3501106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66452"/>
            <a:ext cx="5007015" cy="1440000"/>
          </a:xfrm>
          <a:solidFill>
            <a:schemeClr val="bg1"/>
          </a:solidFill>
        </p:spPr>
        <p:txBody>
          <a:bodyPr lIns="21600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113538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A10FA-D831-43AB-9DF1-EDB14480E3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478756"/>
            <a:ext cx="4572000" cy="118903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FBD120B-8377-4641-9618-9DD68265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5635"/>
            <a:ext cx="5845215" cy="1440000"/>
          </a:xfrm>
          <a:solidFill>
            <a:schemeClr val="bg1"/>
          </a:solidFill>
        </p:spPr>
        <p:txBody>
          <a:bodyPr lIns="79200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1"/>
            <a:ext cx="11353800" cy="55473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solidFill>
            <a:schemeClr val="bg1"/>
          </a:solidFill>
        </p:spPr>
        <p:txBody>
          <a:bodyPr lIns="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53441"/>
            <a:ext cx="11353800" cy="515111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88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CAE461-C0B1-40CE-96C7-BF817A2EA3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5" cy="6857999"/>
          </a:xfrm>
          <a:custGeom>
            <a:avLst/>
            <a:gdLst>
              <a:gd name="connsiteX0" fmla="*/ 0 w 12191995"/>
              <a:gd name="connsiteY0" fmla="*/ 0 h 6857999"/>
              <a:gd name="connsiteX1" fmla="*/ 12191995 w 12191995"/>
              <a:gd name="connsiteY1" fmla="*/ 0 h 6857999"/>
              <a:gd name="connsiteX2" fmla="*/ 12191995 w 12191995"/>
              <a:gd name="connsiteY2" fmla="*/ 6857999 h 6857999"/>
              <a:gd name="connsiteX3" fmla="*/ 8866207 w 12191995"/>
              <a:gd name="connsiteY3" fmla="*/ 6857999 h 6857999"/>
              <a:gd name="connsiteX4" fmla="*/ 8866207 w 12191995"/>
              <a:gd name="connsiteY4" fmla="*/ 1539432 h 6857999"/>
              <a:gd name="connsiteX5" fmla="*/ 0 w 12191995"/>
              <a:gd name="connsiteY5" fmla="*/ 15394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5" h="6857999">
                <a:moveTo>
                  <a:pt x="0" y="0"/>
                </a:moveTo>
                <a:lnTo>
                  <a:pt x="12191995" y="0"/>
                </a:lnTo>
                <a:lnTo>
                  <a:pt x="12191995" y="6857999"/>
                </a:lnTo>
                <a:lnTo>
                  <a:pt x="8866207" y="6857999"/>
                </a:lnTo>
                <a:lnTo>
                  <a:pt x="8866207" y="1539432"/>
                </a:lnTo>
                <a:lnTo>
                  <a:pt x="0" y="15394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181984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4209" y="1203769"/>
            <a:ext cx="9563582" cy="5060062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F595BB60-922F-4254-AD20-DEA3FA4B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208" y="339162"/>
            <a:ext cx="9563581" cy="823070"/>
          </a:xfrm>
          <a:noFill/>
        </p:spPr>
        <p:txBody>
          <a:bodyPr lIns="0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65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6030" y="747000"/>
            <a:ext cx="10519940" cy="5364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67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0"/>
            <a:ext cx="1137043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7634288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719574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5831840" y="0"/>
            <a:ext cx="552195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4699000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</p:spPr>
        <p:txBody>
          <a:bodyPr bIns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1" y="0"/>
            <a:ext cx="705612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771525"/>
            <a:ext cx="5257800" cy="1694180"/>
          </a:xfrm>
        </p:spPr>
        <p:txBody>
          <a:bodyPr lIns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8BD7D8D-4534-4674-90CD-5444E7502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02636" y="4463007"/>
            <a:ext cx="2489200" cy="3124198"/>
          </a:xfrm>
        </p:spPr>
        <p:txBody>
          <a:bodyPr bIns="0" anchor="b">
            <a:noAutofit/>
          </a:bodyPr>
          <a:lstStyle>
            <a:lvl1pPr marL="0" indent="0" algn="r">
              <a:buNone/>
              <a:defRPr sz="25000">
                <a:solidFill>
                  <a:schemeClr val="bg1">
                    <a:lumMod val="8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49687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C75DEA4-0A76-480D-A95E-49B8E0DD97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5647" y="3145492"/>
            <a:ext cx="2489200" cy="3124198"/>
          </a:xfrm>
        </p:spPr>
        <p:txBody>
          <a:bodyPr bIns="0" anchor="b">
            <a:noAutofit/>
          </a:bodyPr>
          <a:lstStyle>
            <a:lvl1pPr marL="0" indent="0" algn="l">
              <a:buNone/>
              <a:defRPr sz="25000">
                <a:solidFill>
                  <a:srgbClr val="5DAAB0">
                    <a:alpha val="20000"/>
                  </a:srgb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394370"/>
            <a:ext cx="7056121" cy="40692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1934210"/>
            <a:ext cx="5273040" cy="1694180"/>
          </a:xfrm>
        </p:spPr>
        <p:txBody>
          <a:bodyPr lIns="0" anchor="t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793532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-16640" y="1"/>
            <a:ext cx="12208639" cy="4907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59" y="2691447"/>
            <a:ext cx="6272321" cy="1694180"/>
          </a:xfrm>
        </p:spPr>
        <p:txBody>
          <a:bodyPr lIns="0" anchor="b"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A110188-91CF-42CE-9B0F-643DB15F9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91826" y="2613057"/>
            <a:ext cx="2489200" cy="3124198"/>
          </a:xfrm>
        </p:spPr>
        <p:txBody>
          <a:bodyPr bIns="0" anchor="b">
            <a:noAutofit/>
          </a:bodyPr>
          <a:lstStyle>
            <a:lvl1pPr marL="0" indent="0" algn="l">
              <a:buNone/>
              <a:defRPr sz="25000">
                <a:solidFill>
                  <a:srgbClr val="3B7579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63052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278528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34DECF-152F-4E39-AD49-1ADCE9F759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1375" y="3097232"/>
            <a:ext cx="4008120" cy="2742196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>
            <a:norm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37508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829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0155" y="1042384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0155" y="2331743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0155" y="3621102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0155" y="4910461"/>
            <a:ext cx="804759" cy="804759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78736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666759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094402" y="396160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99E7C9A1-D1C2-4923-B0AE-127044646A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6207" y="0"/>
            <a:ext cx="332579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330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060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57913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05218" y="2677210"/>
            <a:ext cx="804759" cy="804759"/>
          </a:xfrm>
          <a:prstGeom prst="ellipse">
            <a:avLst/>
          </a:prstGeom>
          <a:solidFill>
            <a:schemeClr val="bg1"/>
          </a:solidFill>
          <a:ln w="19050">
            <a:solidFill>
              <a:srgbClr val="1F1F26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337302"/>
            <a:ext cx="10685257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103933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112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8842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35730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83035" y="3235748"/>
            <a:ext cx="1049126" cy="104912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8022"/>
            <a:ext cx="10685257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>
                <a:latin typeface="+mj-lt"/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n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5" name="Shape 62">
            <a:extLst>
              <a:ext uri="{FF2B5EF4-FFF2-40B4-BE49-F238E27FC236}">
                <a16:creationId xmlns:a16="http://schemas.microsoft.com/office/drawing/2014/main" id="{00B58E1E-3AD1-467A-94AA-6578BE4756A3}"/>
              </a:ext>
            </a:extLst>
          </p:cNvPr>
          <p:cNvSpPr/>
          <p:nvPr userDrawn="1"/>
        </p:nvSpPr>
        <p:spPr>
          <a:xfrm rot="16200000" flipV="1">
            <a:off x="965155" y="1152611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7422" y="1038724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>
              <a:defRPr sz="800"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7422" y="2330235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87422" y="3621746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87422" y="4913257"/>
            <a:ext cx="804759" cy="8047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682" y="971950"/>
            <a:ext cx="3537030" cy="2036100"/>
          </a:xfrm>
        </p:spPr>
        <p:txBody>
          <a:bodyPr lIns="0"/>
          <a:lstStyle>
            <a:lvl1pPr>
              <a:defRPr>
                <a:solidFill>
                  <a:srgbClr val="5DAAB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30" y="729827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70602" y="729827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76930" y="3646649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70602" y="3646649"/>
            <a:ext cx="1643384" cy="1643384"/>
          </a:xfrm>
          <a:prstGeom prst="ellipse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2770" y="282383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2770" y="241951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44956" y="282383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44956" y="241951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642770" y="574065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42770" y="533633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44956" y="5740657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44956" y="5336331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E2A7A773-8673-42D6-B565-4013CBE76BBD}"/>
              </a:ext>
            </a:extLst>
          </p:cNvPr>
          <p:cNvSpPr/>
          <p:nvPr userDrawn="1"/>
        </p:nvSpPr>
        <p:spPr>
          <a:xfrm rot="16200000" flipV="1">
            <a:off x="965155" y="-18490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E8D18BE-27C3-4048-91A7-DD0F0F8D0861}"/>
              </a:ext>
            </a:extLst>
          </p:cNvPr>
          <p:cNvSpPr/>
          <p:nvPr userDrawn="1"/>
        </p:nvSpPr>
        <p:spPr>
          <a:xfrm>
            <a:off x="4190264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06007" y="2385012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3705" y="2385012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06007" y="4352707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3705" y="4352707"/>
            <a:ext cx="1643384" cy="1643384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04731" y="3168715"/>
            <a:ext cx="2517605" cy="484146"/>
          </a:xfrm>
        </p:spPr>
        <p:txBody>
          <a:bodyPr lIns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04731" y="2764389"/>
            <a:ext cx="2517605" cy="382749"/>
          </a:xfrm>
        </p:spPr>
        <p:txBody>
          <a:bodyPr lIns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41403" y="3168715"/>
            <a:ext cx="2517605" cy="484146"/>
          </a:xfrm>
        </p:spPr>
        <p:txBody>
          <a:bodyPr lIns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1403" y="2764389"/>
            <a:ext cx="2517605" cy="382749"/>
          </a:xfrm>
        </p:spPr>
        <p:txBody>
          <a:bodyPr lIns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04731" y="5167572"/>
            <a:ext cx="2517605" cy="484146"/>
          </a:xfrm>
        </p:spPr>
        <p:txBody>
          <a:bodyPr lIns="0">
            <a:noAutofit/>
          </a:bodyPr>
          <a:lstStyle>
            <a:lvl1pPr marL="0" indent="0" algn="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0473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r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41403" y="5167572"/>
            <a:ext cx="2517605" cy="484146"/>
          </a:xfrm>
        </p:spPr>
        <p:txBody>
          <a:bodyPr lIns="0">
            <a:noAutofit/>
          </a:bodyPr>
          <a:lstStyle>
            <a:lvl1pPr marL="0" indent="0" algn="l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41403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l">
              <a:buNone/>
              <a:defRPr sz="1600" b="1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623159-5A5F-49ED-8FE8-D17FB82C8BB9}"/>
              </a:ext>
            </a:extLst>
          </p:cNvPr>
          <p:cNvSpPr/>
          <p:nvPr userDrawn="1"/>
        </p:nvSpPr>
        <p:spPr>
          <a:xfrm>
            <a:off x="6157960" y="2280735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F630FE-FEDE-4DCF-98BE-57FA329D971D}"/>
              </a:ext>
            </a:extLst>
          </p:cNvPr>
          <p:cNvSpPr/>
          <p:nvPr userDrawn="1"/>
        </p:nvSpPr>
        <p:spPr>
          <a:xfrm>
            <a:off x="4190264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EE0F46-6DA2-40B8-B7F9-015FA8D24163}"/>
              </a:ext>
            </a:extLst>
          </p:cNvPr>
          <p:cNvSpPr/>
          <p:nvPr userDrawn="1"/>
        </p:nvSpPr>
        <p:spPr>
          <a:xfrm>
            <a:off x="6157960" y="4236857"/>
            <a:ext cx="1874870" cy="1874870"/>
          </a:xfrm>
          <a:prstGeom prst="ellipse">
            <a:avLst/>
          </a:prstGeom>
          <a:noFill/>
          <a:ln>
            <a:solidFill>
              <a:srgbClr val="5DAA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708475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96498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Shape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1094402" y="2525899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AA0C5BA-C2D3-4A68-8EDE-1831408789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1933381"/>
              <a:gd name="connsiteY0" fmla="*/ 0 h 6858000"/>
              <a:gd name="connsiteX1" fmla="*/ 11933381 w 11933381"/>
              <a:gd name="connsiteY1" fmla="*/ 0 h 6858000"/>
              <a:gd name="connsiteX2" fmla="*/ 11933381 w 11933381"/>
              <a:gd name="connsiteY2" fmla="*/ 6858000 h 6858000"/>
              <a:gd name="connsiteX3" fmla="*/ 0 w 11933381"/>
              <a:gd name="connsiteY3" fmla="*/ 6858000 h 6858000"/>
              <a:gd name="connsiteX4" fmla="*/ 0 w 11933381"/>
              <a:gd name="connsiteY4" fmla="*/ 5854361 h 6858000"/>
              <a:gd name="connsiteX5" fmla="*/ 8109878 w 11933381"/>
              <a:gd name="connsiteY5" fmla="*/ 5854361 h 6858000"/>
              <a:gd name="connsiteX6" fmla="*/ 8109878 w 11933381"/>
              <a:gd name="connsiteY6" fmla="*/ 1949923 h 6858000"/>
              <a:gd name="connsiteX7" fmla="*/ 0 w 11933381"/>
              <a:gd name="connsiteY7" fmla="*/ 1949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33381" h="6858000">
                <a:moveTo>
                  <a:pt x="0" y="0"/>
                </a:moveTo>
                <a:lnTo>
                  <a:pt x="11933381" y="0"/>
                </a:lnTo>
                <a:lnTo>
                  <a:pt x="11933381" y="6858000"/>
                </a:lnTo>
                <a:lnTo>
                  <a:pt x="0" y="6858000"/>
                </a:lnTo>
                <a:lnTo>
                  <a:pt x="0" y="5854361"/>
                </a:lnTo>
                <a:lnTo>
                  <a:pt x="8109878" y="5854361"/>
                </a:lnTo>
                <a:lnTo>
                  <a:pt x="8109878" y="1949923"/>
                </a:lnTo>
                <a:lnTo>
                  <a:pt x="0" y="194992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524172"/>
            <a:ext cx="2578099" cy="2508588"/>
          </a:xfrm>
        </p:spPr>
        <p:txBody>
          <a:bodyPr lIns="0" anchor="t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77A2F74A-3B1A-417B-8998-62F0E7EF0E74}"/>
              </a:ext>
            </a:extLst>
          </p:cNvPr>
          <p:cNvSpPr/>
          <p:nvPr userDrawn="1"/>
        </p:nvSpPr>
        <p:spPr>
          <a:xfrm rot="16200000" flipV="1">
            <a:off x="965155" y="-703069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98755"/>
            <a:ext cx="3856038" cy="42354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2285" y="198755"/>
            <a:ext cx="7651115" cy="42354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648200"/>
            <a:ext cx="7651116" cy="20116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2919" y="4648200"/>
            <a:ext cx="3855721" cy="20116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73C762-8092-4F49-BC46-91BCA0557F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2430682 h 6858000"/>
              <a:gd name="connsiteX3" fmla="*/ 3823504 w 12191999"/>
              <a:gd name="connsiteY3" fmla="*/ 2430682 h 6858000"/>
              <a:gd name="connsiteX4" fmla="*/ 3823504 w 12191999"/>
              <a:gd name="connsiteY4" fmla="*/ 6335120 h 6858000"/>
              <a:gd name="connsiteX5" fmla="*/ 12191999 w 12191999"/>
              <a:gd name="connsiteY5" fmla="*/ 633512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2430682"/>
                </a:lnTo>
                <a:lnTo>
                  <a:pt x="3823504" y="2430682"/>
                </a:lnTo>
                <a:lnTo>
                  <a:pt x="3823504" y="6335120"/>
                </a:lnTo>
                <a:lnTo>
                  <a:pt x="12191999" y="633512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3208" y="2870519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3209" y="3958542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0" name="Shape 62">
            <a:extLst>
              <a:ext uri="{FF2B5EF4-FFF2-40B4-BE49-F238E27FC236}">
                <a16:creationId xmlns:a16="http://schemas.microsoft.com/office/drawing/2014/main" id="{171AB7B1-2963-43C8-84A5-2FCF188ACF42}"/>
              </a:ext>
            </a:extLst>
          </p:cNvPr>
          <p:cNvSpPr/>
          <p:nvPr userDrawn="1"/>
        </p:nvSpPr>
        <p:spPr>
          <a:xfrm rot="16200000" flipV="1">
            <a:off x="4788658" y="2817190"/>
            <a:ext cx="0" cy="193031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52B907-27B2-46E0-B157-E5617EF04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553196"/>
              <a:gd name="connsiteX1" fmla="*/ 12191999 w 12191999"/>
              <a:gd name="connsiteY1" fmla="*/ 0 h 6553196"/>
              <a:gd name="connsiteX2" fmla="*/ 12191999 w 12191999"/>
              <a:gd name="connsiteY2" fmla="*/ 6553196 h 6553196"/>
              <a:gd name="connsiteX3" fmla="*/ 9099630 w 12191999"/>
              <a:gd name="connsiteY3" fmla="*/ 6553196 h 6553196"/>
              <a:gd name="connsiteX4" fmla="*/ 9099630 w 12191999"/>
              <a:gd name="connsiteY4" fmla="*/ 2953562 h 6553196"/>
              <a:gd name="connsiteX5" fmla="*/ 731134 w 12191999"/>
              <a:gd name="connsiteY5" fmla="*/ 2953562 h 6553196"/>
              <a:gd name="connsiteX6" fmla="*/ 731134 w 12191999"/>
              <a:gd name="connsiteY6" fmla="*/ 6553196 h 6553196"/>
              <a:gd name="connsiteX7" fmla="*/ 0 w 12191999"/>
              <a:gd name="connsiteY7" fmla="*/ 6553196 h 6553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553196">
                <a:moveTo>
                  <a:pt x="0" y="0"/>
                </a:moveTo>
                <a:lnTo>
                  <a:pt x="12191999" y="0"/>
                </a:lnTo>
                <a:lnTo>
                  <a:pt x="12191999" y="6553196"/>
                </a:lnTo>
                <a:lnTo>
                  <a:pt x="9099630" y="6553196"/>
                </a:lnTo>
                <a:lnTo>
                  <a:pt x="9099630" y="2953562"/>
                </a:lnTo>
                <a:lnTo>
                  <a:pt x="731134" y="2953562"/>
                </a:lnTo>
                <a:lnTo>
                  <a:pt x="731134" y="6553196"/>
                </a:lnTo>
                <a:lnTo>
                  <a:pt x="0" y="655319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AEE170-55AC-411A-B257-BD682DE71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164" y="3379810"/>
            <a:ext cx="7252505" cy="891250"/>
          </a:xfrm>
        </p:spPr>
        <p:txBody>
          <a:bodyPr anchor="t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92D701DC-3803-4D06-BFB3-A9F78E4022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165" y="4467833"/>
            <a:ext cx="7252504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Shape 62">
            <a:extLst>
              <a:ext uri="{FF2B5EF4-FFF2-40B4-BE49-F238E27FC236}">
                <a16:creationId xmlns:a16="http://schemas.microsoft.com/office/drawing/2014/main" id="{71FB5177-8D30-4482-99E2-8BFEB1D37D9E}"/>
              </a:ext>
            </a:extLst>
          </p:cNvPr>
          <p:cNvSpPr/>
          <p:nvPr userDrawn="1"/>
        </p:nvSpPr>
        <p:spPr>
          <a:xfrm rot="16200000" flipV="1">
            <a:off x="1285385" y="3006251"/>
            <a:ext cx="0" cy="257077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4867539"/>
            <a:ext cx="2356412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137" y="2225040"/>
            <a:ext cx="3557587" cy="36680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59432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9432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9432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9432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9432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965155" y="3899540"/>
            <a:ext cx="0" cy="1930310"/>
          </a:xfrm>
          <a:prstGeom prst="line">
            <a:avLst/>
          </a:prstGeom>
          <a:ln w="1905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778137" y="0"/>
            <a:ext cx="3586162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5" r:id="rId2"/>
    <p:sldLayoutId id="2147483689" r:id="rId3"/>
    <p:sldLayoutId id="2147483684" r:id="rId4"/>
    <p:sldLayoutId id="2147483651" r:id="rId5"/>
    <p:sldLayoutId id="2147483685" r:id="rId6"/>
    <p:sldLayoutId id="2147483674" r:id="rId7"/>
    <p:sldLayoutId id="2147483690" r:id="rId8"/>
    <p:sldLayoutId id="2147483694" r:id="rId9"/>
    <p:sldLayoutId id="2147483693" r:id="rId10"/>
    <p:sldLayoutId id="2147483686" r:id="rId11"/>
    <p:sldLayoutId id="2147483703" r:id="rId12"/>
    <p:sldLayoutId id="2147483709" r:id="rId13"/>
    <p:sldLayoutId id="2147483710" r:id="rId14"/>
    <p:sldLayoutId id="2147483711" r:id="rId15"/>
    <p:sldLayoutId id="2147483712" r:id="rId16"/>
    <p:sldLayoutId id="2147483704" r:id="rId17"/>
    <p:sldLayoutId id="2147483702" r:id="rId18"/>
    <p:sldLayoutId id="2147483713" r:id="rId19"/>
    <p:sldLayoutId id="2147483714" r:id="rId20"/>
    <p:sldLayoutId id="2147483715" r:id="rId21"/>
    <p:sldLayoutId id="2147483695" r:id="rId22"/>
    <p:sldLayoutId id="2147483730" r:id="rId23"/>
    <p:sldLayoutId id="2147483698" r:id="rId24"/>
    <p:sldLayoutId id="2147483731" r:id="rId25"/>
    <p:sldLayoutId id="2147483699" r:id="rId26"/>
    <p:sldLayoutId id="2147483732" r:id="rId27"/>
    <p:sldLayoutId id="2147483700" r:id="rId28"/>
    <p:sldLayoutId id="2147483733" r:id="rId29"/>
    <p:sldLayoutId id="2147483701" r:id="rId30"/>
    <p:sldLayoutId id="2147483734" r:id="rId31"/>
    <p:sldLayoutId id="2147483696" r:id="rId32"/>
    <p:sldLayoutId id="2147483705" r:id="rId33"/>
    <p:sldLayoutId id="2147483706" r:id="rId34"/>
    <p:sldLayoutId id="2147483707" r:id="rId35"/>
    <p:sldLayoutId id="2147483708" r:id="rId36"/>
    <p:sldLayoutId id="2147483687" r:id="rId37"/>
    <p:sldLayoutId id="2147483719" r:id="rId38"/>
    <p:sldLayoutId id="2147483720" r:id="rId39"/>
    <p:sldLayoutId id="2147483718" r:id="rId40"/>
    <p:sldLayoutId id="2147483721" r:id="rId41"/>
    <p:sldLayoutId id="2147483716" r:id="rId42"/>
    <p:sldLayoutId id="2147483722" r:id="rId43"/>
    <p:sldLayoutId id="2147483723" r:id="rId44"/>
    <p:sldLayoutId id="2147483663" r:id="rId45"/>
    <p:sldLayoutId id="2147483725" r:id="rId46"/>
    <p:sldLayoutId id="2147483726" r:id="rId47"/>
    <p:sldLayoutId id="2147483675" r:id="rId48"/>
    <p:sldLayoutId id="2147483677" r:id="rId49"/>
    <p:sldLayoutId id="2147483729" r:id="rId50"/>
    <p:sldLayoutId id="2147483728" r:id="rId5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GUAN LEE HOE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100068"/>
            <a:ext cx="8090704" cy="1202423"/>
          </a:xfrm>
        </p:spPr>
        <p:txBody>
          <a:bodyPr>
            <a:normAutofit/>
          </a:bodyPr>
          <a:lstStyle/>
          <a:p>
            <a:r>
              <a:rPr lang="en-GB" sz="1400" dirty="0"/>
              <a:t>Strategies for Enhancing Brand Presence and Generating Leads</a:t>
            </a:r>
            <a:endParaRPr lang="en-US" sz="1400" dirty="0"/>
          </a:p>
        </p:txBody>
      </p:sp>
      <p:pic>
        <p:nvPicPr>
          <p:cNvPr id="13" name="Picture Placeholder 5" descr="Buildings">
            <a:extLst>
              <a:ext uri="{FF2B5EF4-FFF2-40B4-BE49-F238E27FC236}">
                <a16:creationId xmlns:a16="http://schemas.microsoft.com/office/drawing/2014/main" id="{002497D9-8F14-40C3-90A2-8264564E1F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BBD244-A195-4D78-A9B1-EAE16931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18" y="1918220"/>
            <a:ext cx="5091887" cy="302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1B74CA-34A4-4159-8A5E-9FE5277D5E68}"/>
              </a:ext>
            </a:extLst>
          </p:cNvPr>
          <p:cNvSpPr txBox="1"/>
          <p:nvPr/>
        </p:nvSpPr>
        <p:spPr>
          <a:xfrm>
            <a:off x="770021" y="413886"/>
            <a:ext cx="5958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Cambria" panose="02040503050406030204" pitchFamily="18" charset="0"/>
                <a:ea typeface="Cambria" panose="02040503050406030204" pitchFamily="18" charset="0"/>
              </a:rPr>
              <a:t>Carrier(Mobile)</a:t>
            </a:r>
            <a:endParaRPr lang="en-SG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3E853D-FAFD-4C8A-9472-C5874B54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23" y="1918220"/>
            <a:ext cx="5091887" cy="32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D3987B-0F40-4068-A7E6-38458F41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21" y="1366788"/>
            <a:ext cx="8347321" cy="3840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2C2ACB-D9F5-490D-BE22-03CFC6956094}"/>
              </a:ext>
            </a:extLst>
          </p:cNvPr>
          <p:cNvSpPr txBox="1"/>
          <p:nvPr/>
        </p:nvSpPr>
        <p:spPr>
          <a:xfrm>
            <a:off x="1696221" y="481262"/>
            <a:ext cx="6035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Cambria" panose="02040503050406030204" pitchFamily="18" charset="0"/>
                <a:ea typeface="Cambria" panose="02040503050406030204" pitchFamily="18" charset="0"/>
              </a:rPr>
              <a:t>Guan Lee Hoe(Desktop)</a:t>
            </a:r>
            <a:endParaRPr lang="en-SG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25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1E22EF-2E25-4640-B29B-AD39543B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8" y="1809549"/>
            <a:ext cx="5612934" cy="3448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03272-61A7-4A97-BDAF-BB9A052D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250" y="1733388"/>
            <a:ext cx="5363244" cy="3396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3BE895-AB80-415B-AD17-A1963FFAC5D6}"/>
              </a:ext>
            </a:extLst>
          </p:cNvPr>
          <p:cNvSpPr txBox="1"/>
          <p:nvPr/>
        </p:nvSpPr>
        <p:spPr>
          <a:xfrm>
            <a:off x="981777" y="748991"/>
            <a:ext cx="6246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Cambria" panose="02040503050406030204" pitchFamily="18" charset="0"/>
                <a:ea typeface="Cambria" panose="02040503050406030204" pitchFamily="18" charset="0"/>
              </a:rPr>
              <a:t>Guan Lee Hoe(Desktop)</a:t>
            </a:r>
            <a:endParaRPr lang="en-SG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0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E2718C-263D-4E6D-A864-11406CDDF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06" y="2117559"/>
            <a:ext cx="4838655" cy="3335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3AE486-DF26-4ACB-8612-E9DA5E98C6A3}"/>
              </a:ext>
            </a:extLst>
          </p:cNvPr>
          <p:cNvSpPr txBox="1"/>
          <p:nvPr/>
        </p:nvSpPr>
        <p:spPr>
          <a:xfrm>
            <a:off x="327258" y="327259"/>
            <a:ext cx="8450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Cambria" panose="02040503050406030204" pitchFamily="18" charset="0"/>
                <a:ea typeface="Cambria" panose="02040503050406030204" pitchFamily="18" charset="0"/>
              </a:rPr>
              <a:t>Competitor Analysis(Social Media)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649D60-E894-41D6-923E-0A91BA45E7EA}"/>
              </a:ext>
            </a:extLst>
          </p:cNvPr>
          <p:cNvSpPr/>
          <p:nvPr/>
        </p:nvSpPr>
        <p:spPr>
          <a:xfrm>
            <a:off x="2883990" y="4754880"/>
            <a:ext cx="712270" cy="36576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037637-74CC-4F69-AFE9-5DCA8F35A4CD}"/>
              </a:ext>
            </a:extLst>
          </p:cNvPr>
          <p:cNvSpPr txBox="1"/>
          <p:nvPr/>
        </p:nvSpPr>
        <p:spPr>
          <a:xfrm>
            <a:off x="327259" y="1405288"/>
            <a:ext cx="550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NATURAL COOL(LinkedIn)</a:t>
            </a:r>
            <a:endParaRPr lang="en-SG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4747C-54DD-485A-B67D-546648359FDB}"/>
              </a:ext>
            </a:extLst>
          </p:cNvPr>
          <p:cNvSpPr txBox="1"/>
          <p:nvPr/>
        </p:nvSpPr>
        <p:spPr>
          <a:xfrm>
            <a:off x="327257" y="5615621"/>
            <a:ext cx="8884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LinkedIn: 196 followers.</a:t>
            </a:r>
          </a:p>
          <a:p>
            <a:r>
              <a:rPr lang="en-GB" dirty="0"/>
              <a:t>Last post was 1 month ago. Which was a link to one of their partners with 90 reactions, 2 comments and 4 reposts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76FA1E-E54B-46E8-8CB4-2EA16E26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72" y="2157173"/>
            <a:ext cx="5208363" cy="32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52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35A9-5165-44DE-9EE2-9A3C123A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84" y="125128"/>
            <a:ext cx="3022334" cy="1275078"/>
          </a:xfrm>
        </p:spPr>
        <p:txBody>
          <a:bodyPr>
            <a:normAutofit fontScale="90000"/>
          </a:bodyPr>
          <a:lstStyle/>
          <a:p>
            <a:pPr algn="ctr"/>
            <a:r>
              <a:rPr lang="en-GB" b="0" dirty="0">
                <a:latin typeface="Cambria" panose="02040503050406030204" pitchFamily="18" charset="0"/>
                <a:ea typeface="Cambria" panose="02040503050406030204" pitchFamily="18" charset="0"/>
              </a:rPr>
              <a:t>Natural Cool (Facebook)</a:t>
            </a:r>
            <a:endParaRPr lang="en-SG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C1CD1-0079-43AB-B0A1-110047035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4" y="1893693"/>
            <a:ext cx="5614736" cy="3070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D31DCC-00C0-4FFE-8D22-0AB0029381ED}"/>
              </a:ext>
            </a:extLst>
          </p:cNvPr>
          <p:cNvSpPr txBox="1"/>
          <p:nvPr/>
        </p:nvSpPr>
        <p:spPr>
          <a:xfrm>
            <a:off x="725103" y="5942360"/>
            <a:ext cx="537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up to date on FB post. Last post was in 2020</a:t>
            </a:r>
            <a:endParaRPr lang="en-SG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DA3B40-ED2D-4947-A0F2-920E460193F0}"/>
              </a:ext>
            </a:extLst>
          </p:cNvPr>
          <p:cNvSpPr/>
          <p:nvPr/>
        </p:nvSpPr>
        <p:spPr>
          <a:xfrm>
            <a:off x="4899259" y="3253339"/>
            <a:ext cx="808522" cy="1756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393ED2-EE57-4E78-BB26-B380EA8E38F7}"/>
              </a:ext>
            </a:extLst>
          </p:cNvPr>
          <p:cNvCxnSpPr/>
          <p:nvPr/>
        </p:nvCxnSpPr>
        <p:spPr>
          <a:xfrm flipH="1" flipV="1">
            <a:off x="4533499" y="1400206"/>
            <a:ext cx="616017" cy="1853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96A5D0-76C4-4A66-AD40-BF5E2196DDD5}"/>
              </a:ext>
            </a:extLst>
          </p:cNvPr>
          <p:cNvSpPr txBox="1"/>
          <p:nvPr/>
        </p:nvSpPr>
        <p:spPr>
          <a:xfrm>
            <a:off x="3955983" y="906015"/>
            <a:ext cx="1193533" cy="31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Not updated</a:t>
            </a:r>
            <a:endParaRPr lang="en-SG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D0A8B4-4C8E-414E-A7E7-048987641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258" y="1252352"/>
            <a:ext cx="3759966" cy="400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2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AA77E-93B2-48A9-A0C8-6D01258D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10" y="1185549"/>
            <a:ext cx="6051126" cy="2932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1E1489-A53D-4088-98BD-C236964771C6}"/>
              </a:ext>
            </a:extLst>
          </p:cNvPr>
          <p:cNvSpPr txBox="1"/>
          <p:nvPr/>
        </p:nvSpPr>
        <p:spPr>
          <a:xfrm>
            <a:off x="744310" y="442762"/>
            <a:ext cx="4944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Cambria" panose="02040503050406030204" pitchFamily="18" charset="0"/>
                <a:ea typeface="Cambria" panose="02040503050406030204" pitchFamily="18" charset="0"/>
              </a:rPr>
              <a:t>Carrier (LinkedIn)</a:t>
            </a:r>
            <a:endParaRPr lang="en-SG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0D766-ED4F-436D-B6CE-D376FD4EA93F}"/>
              </a:ext>
            </a:extLst>
          </p:cNvPr>
          <p:cNvSpPr txBox="1"/>
          <p:nvPr/>
        </p:nvSpPr>
        <p:spPr>
          <a:xfrm>
            <a:off x="744310" y="4412463"/>
            <a:ext cx="4966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Carrier has a regional LinkedIn Account only, not a specific local account. </a:t>
            </a:r>
          </a:p>
          <a:p>
            <a:r>
              <a:rPr lang="en-GB" dirty="0"/>
              <a:t>2,000 followers</a:t>
            </a:r>
          </a:p>
          <a:p>
            <a:r>
              <a:rPr lang="en-GB" dirty="0"/>
              <a:t>7 posts this past month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747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CD52D5-FD7C-4EAE-84F4-37528D5BCBE0}"/>
              </a:ext>
            </a:extLst>
          </p:cNvPr>
          <p:cNvSpPr txBox="1"/>
          <p:nvPr/>
        </p:nvSpPr>
        <p:spPr>
          <a:xfrm>
            <a:off x="654517" y="693019"/>
            <a:ext cx="552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Cambria" panose="02040503050406030204" pitchFamily="18" charset="0"/>
                <a:ea typeface="Cambria" panose="02040503050406030204" pitchFamily="18" charset="0"/>
              </a:rPr>
              <a:t>Carrier (Facebook)</a:t>
            </a:r>
            <a:endParaRPr lang="en-SG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E9115-2D77-4D3E-AB44-E3A4FFC0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18" y="2021305"/>
            <a:ext cx="5524902" cy="2286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E207EE-D06E-48A7-B760-8DECEC09D8D1}"/>
              </a:ext>
            </a:extLst>
          </p:cNvPr>
          <p:cNvSpPr txBox="1"/>
          <p:nvPr/>
        </p:nvSpPr>
        <p:spPr>
          <a:xfrm>
            <a:off x="6337649" y="5929707"/>
            <a:ext cx="343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running Facebook Ads</a:t>
            </a:r>
            <a:endParaRPr lang="en-SG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1C2EC7-15E4-4901-9795-9AB6099B9234}"/>
              </a:ext>
            </a:extLst>
          </p:cNvPr>
          <p:cNvSpPr/>
          <p:nvPr/>
        </p:nvSpPr>
        <p:spPr>
          <a:xfrm>
            <a:off x="2589196" y="3428999"/>
            <a:ext cx="1193532" cy="3441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38E1EE-3CCB-4354-B5A0-ED59C1DE6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649" y="1362458"/>
            <a:ext cx="2671598" cy="36042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6D12E3-D2AD-49B0-9C1D-65D29D227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421" y="1362458"/>
            <a:ext cx="2600371" cy="37057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820E39-F955-46E9-881E-A05DF0788E4E}"/>
              </a:ext>
            </a:extLst>
          </p:cNvPr>
          <p:cNvSpPr txBox="1"/>
          <p:nvPr/>
        </p:nvSpPr>
        <p:spPr>
          <a:xfrm>
            <a:off x="741144" y="5375709"/>
            <a:ext cx="358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702 Likes, 755 followers.</a:t>
            </a:r>
          </a:p>
          <a:p>
            <a:r>
              <a:rPr lang="en-GB" dirty="0"/>
              <a:t>Quite active in postings on FB. </a:t>
            </a:r>
          </a:p>
          <a:p>
            <a:r>
              <a:rPr lang="en-GB" dirty="0"/>
              <a:t>6 posts in July and 2 in August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9184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1836DA-41CF-47A3-BC6E-9A081B56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16" y="1714590"/>
            <a:ext cx="7053341" cy="3653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CFA546-B788-4806-AF49-CF7A601DB601}"/>
              </a:ext>
            </a:extLst>
          </p:cNvPr>
          <p:cNvSpPr txBox="1"/>
          <p:nvPr/>
        </p:nvSpPr>
        <p:spPr>
          <a:xfrm>
            <a:off x="771998" y="640799"/>
            <a:ext cx="651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u="sng" dirty="0">
                <a:latin typeface="Cambria" panose="02040503050406030204" pitchFamily="18" charset="0"/>
                <a:ea typeface="Cambria" panose="02040503050406030204" pitchFamily="18" charset="0"/>
              </a:rPr>
              <a:t>GUAN LEE HOE (Facebook)</a:t>
            </a:r>
            <a:endParaRPr lang="en-SG" sz="4000" u="sn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2639B-8585-4AA6-AADB-3900ACBB7A73}"/>
              </a:ext>
            </a:extLst>
          </p:cNvPr>
          <p:cNvSpPr txBox="1"/>
          <p:nvPr/>
        </p:nvSpPr>
        <p:spPr>
          <a:xfrm>
            <a:off x="664143" y="5688531"/>
            <a:ext cx="4822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38 Likes and 43 Followers.</a:t>
            </a:r>
          </a:p>
          <a:p>
            <a:r>
              <a:rPr lang="en-GB" dirty="0"/>
              <a:t>No images, no posts </a:t>
            </a:r>
          </a:p>
          <a:p>
            <a:r>
              <a:rPr lang="en-GB" dirty="0"/>
              <a:t>Not active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1029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7316-0E81-4254-AA96-62DE53282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323" y="28241"/>
            <a:ext cx="5876795" cy="1636930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ambria" panose="02040503050406030204" pitchFamily="18" charset="0"/>
                <a:ea typeface="Cambria" panose="02040503050406030204" pitchFamily="18" charset="0"/>
              </a:rPr>
              <a:t>Search</a:t>
            </a:r>
            <a:r>
              <a:rPr lang="en-GB" sz="4800" dirty="0"/>
              <a:t> Engine</a:t>
            </a:r>
            <a:br>
              <a:rPr lang="en-GB" sz="4800" dirty="0"/>
            </a:br>
            <a:r>
              <a:rPr lang="en-GB" sz="4800" dirty="0"/>
              <a:t>Marketing Analysis</a:t>
            </a:r>
            <a:endParaRPr lang="en-SG" sz="4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07609EC-A2B1-4F20-B2C0-BDC2612662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5451" b="25451"/>
          <a:stretch>
            <a:fillRect/>
          </a:stretch>
        </p:blipFill>
        <p:spPr>
          <a:xfrm>
            <a:off x="0" y="1665171"/>
            <a:ext cx="12192000" cy="5192829"/>
          </a:xfrm>
        </p:spPr>
      </p:pic>
    </p:spTree>
    <p:extLst>
      <p:ext uri="{BB962C8B-B14F-4D97-AF65-F5344CB8AC3E}">
        <p14:creationId xmlns:p14="http://schemas.microsoft.com/office/powerpoint/2010/main" val="1025421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6C572C-7600-4E72-9D56-4425E611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19" y="1312608"/>
            <a:ext cx="5892117" cy="5149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D4A786-0728-49E4-8BFD-FDE34B68359A}"/>
              </a:ext>
            </a:extLst>
          </p:cNvPr>
          <p:cNvSpPr txBox="1"/>
          <p:nvPr/>
        </p:nvSpPr>
        <p:spPr>
          <a:xfrm>
            <a:off x="776119" y="140924"/>
            <a:ext cx="2245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Cambria" panose="02040503050406030204" pitchFamily="18" charset="0"/>
                <a:ea typeface="Cambria" panose="02040503050406030204" pitchFamily="18" charset="0"/>
              </a:rPr>
              <a:t>Carrier</a:t>
            </a:r>
            <a:endParaRPr lang="en-SG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CC665D-79B7-492F-9789-619EF783322C}"/>
              </a:ext>
            </a:extLst>
          </p:cNvPr>
          <p:cNvSpPr/>
          <p:nvPr/>
        </p:nvSpPr>
        <p:spPr>
          <a:xfrm>
            <a:off x="4071487" y="4923867"/>
            <a:ext cx="1472665" cy="4573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39F7E9-3D9D-4D8B-A01D-D3C9A448B34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5544152" y="5058076"/>
            <a:ext cx="2492943" cy="94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C2D522-6F25-4057-A64E-B64DDDCAED51}"/>
              </a:ext>
            </a:extLst>
          </p:cNvPr>
          <p:cNvSpPr txBox="1"/>
          <p:nvPr/>
        </p:nvSpPr>
        <p:spPr>
          <a:xfrm>
            <a:off x="8296977" y="4734910"/>
            <a:ext cx="372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 Google Reviews with an average of 4 Star rating.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7C9B3-2961-4B31-8E2A-027AAC918AF1}"/>
              </a:ext>
            </a:extLst>
          </p:cNvPr>
          <p:cNvSpPr txBox="1"/>
          <p:nvPr/>
        </p:nvSpPr>
        <p:spPr>
          <a:xfrm>
            <a:off x="8296977" y="4090737"/>
            <a:ext cx="2974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SEM</a:t>
            </a:r>
            <a:endParaRPr lang="en-S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AD8CAD-DF01-41BA-9278-DC3AE4C3ADEB}"/>
              </a:ext>
            </a:extLst>
          </p:cNvPr>
          <p:cNvSpPr/>
          <p:nvPr/>
        </p:nvSpPr>
        <p:spPr>
          <a:xfrm>
            <a:off x="4196615" y="4275403"/>
            <a:ext cx="109728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56CF45-717F-4175-BD86-A04D2C98E7F4}"/>
              </a:ext>
            </a:extLst>
          </p:cNvPr>
          <p:cNvCxnSpPr/>
          <p:nvPr/>
        </p:nvCxnSpPr>
        <p:spPr>
          <a:xfrm flipV="1">
            <a:off x="5188017" y="3619099"/>
            <a:ext cx="3108960" cy="84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989289-B299-49F7-8C7E-B54A01C4C205}"/>
              </a:ext>
            </a:extLst>
          </p:cNvPr>
          <p:cNvSpPr txBox="1"/>
          <p:nvPr/>
        </p:nvSpPr>
        <p:spPr>
          <a:xfrm>
            <a:off x="8296977" y="3451202"/>
            <a:ext cx="2658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Missing info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572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12AB6B-2397-478A-BF32-BF0AFF5D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92886"/>
            <a:ext cx="3554428" cy="1025525"/>
          </a:xfrm>
        </p:spPr>
        <p:txBody>
          <a:bodyPr/>
          <a:lstStyle/>
          <a:p>
            <a:r>
              <a:rPr lang="en-US" dirty="0"/>
              <a:t>Marketing Plan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50CE80-CA72-48E8-BA6A-98B4A0501A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9432" y="293912"/>
            <a:ext cx="4294206" cy="562736"/>
          </a:xfrm>
        </p:spPr>
        <p:txBody>
          <a:bodyPr/>
          <a:lstStyle/>
          <a:p>
            <a:r>
              <a:rPr lang="en-US" b="1" dirty="0"/>
              <a:t>Business Objective: </a:t>
            </a:r>
            <a:r>
              <a:rPr lang="en-US" dirty="0"/>
              <a:t>To increase brand awareness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5BAF650-FD43-47DB-AB10-61E4F4A72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59432" y="818609"/>
            <a:ext cx="4294206" cy="562736"/>
          </a:xfrm>
        </p:spPr>
        <p:txBody>
          <a:bodyPr/>
          <a:lstStyle/>
          <a:p>
            <a:r>
              <a:rPr lang="en-US" b="1" dirty="0"/>
              <a:t>Target Market: </a:t>
            </a:r>
            <a:r>
              <a:rPr lang="en-US" dirty="0"/>
              <a:t>SMEs who are relocating or new SMEs who are opening new office</a:t>
            </a:r>
            <a:endParaRPr lang="en-US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16BB79-5932-44CF-9C3A-407F484969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Digital Marketing Strategies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C7D62EB-2597-47CE-BB7C-6A6EAB5BC0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59432" y="1195554"/>
            <a:ext cx="4294206" cy="755650"/>
          </a:xfrm>
        </p:spPr>
        <p:txBody>
          <a:bodyPr/>
          <a:lstStyle/>
          <a:p>
            <a:r>
              <a:rPr lang="en-US" b="1" dirty="0"/>
              <a:t>Market Needs: </a:t>
            </a:r>
            <a:r>
              <a:rPr lang="en-US" dirty="0"/>
              <a:t>Industry Experts, efficient and follow-ups on maintenance</a:t>
            </a:r>
          </a:p>
        </p:txBody>
      </p:sp>
      <p:pic>
        <p:nvPicPr>
          <p:cNvPr id="5" name="Picture Placeholder 4" descr="Two people sitting at a table&#10;&#10;Description automatically generated">
            <a:extLst>
              <a:ext uri="{FF2B5EF4-FFF2-40B4-BE49-F238E27FC236}">
                <a16:creationId xmlns:a16="http://schemas.microsoft.com/office/drawing/2014/main" id="{7DE76D96-D2E8-6F4E-BE03-3ADF7B81D9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9952" r="19952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F09E2-7F3B-4A94-B59C-950CEF7F53C3}"/>
              </a:ext>
            </a:extLst>
          </p:cNvPr>
          <p:cNvSpPr txBox="1"/>
          <p:nvPr/>
        </p:nvSpPr>
        <p:spPr>
          <a:xfrm>
            <a:off x="7559431" y="1891743"/>
            <a:ext cx="406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Product Overview: </a:t>
            </a:r>
            <a:r>
              <a:rPr lang="en-GB" sz="1400" dirty="0"/>
              <a:t>A broad range of products to meet diverse needs within a single supplier</a:t>
            </a:r>
            <a:endParaRPr lang="en-SG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70308-3154-4420-82C9-6A4CD6336999}"/>
              </a:ext>
            </a:extLst>
          </p:cNvPr>
          <p:cNvSpPr txBox="1"/>
          <p:nvPr/>
        </p:nvSpPr>
        <p:spPr>
          <a:xfrm>
            <a:off x="7559432" y="2434793"/>
            <a:ext cx="4067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Market Strategy: </a:t>
            </a:r>
            <a:r>
              <a:rPr lang="en-GB" sz="1400" dirty="0"/>
              <a:t>Optimise website and SEO ranking. SEM and implement Social Media posts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3073952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BBFC-5165-49DD-92FB-1FD576FD6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489" y="346509"/>
            <a:ext cx="2775873" cy="702313"/>
          </a:xfrm>
        </p:spPr>
        <p:txBody>
          <a:bodyPr>
            <a:noAutofit/>
          </a:bodyPr>
          <a:lstStyle/>
          <a:p>
            <a:pPr algn="ctr"/>
            <a:r>
              <a:rPr lang="en-GB" sz="3600" b="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Natural Cool</a:t>
            </a:r>
            <a:endParaRPr lang="en-SG" sz="3600" b="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C3C99-35E4-40C3-94AC-724E7BA3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99" y="1415243"/>
            <a:ext cx="7240376" cy="412890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06D58F1-0CFA-47A0-B477-D322EFDF08E0}"/>
              </a:ext>
            </a:extLst>
          </p:cNvPr>
          <p:cNvSpPr/>
          <p:nvPr/>
        </p:nvSpPr>
        <p:spPr>
          <a:xfrm>
            <a:off x="4928134" y="2839453"/>
            <a:ext cx="1491917" cy="28941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55924C-79D1-4309-B724-FF1A68A6749F}"/>
              </a:ext>
            </a:extLst>
          </p:cNvPr>
          <p:cNvCxnSpPr>
            <a:cxnSpLocks/>
          </p:cNvCxnSpPr>
          <p:nvPr/>
        </p:nvCxnSpPr>
        <p:spPr>
          <a:xfrm flipV="1">
            <a:off x="6323798" y="2964907"/>
            <a:ext cx="2849078" cy="1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E835EF-790F-4FD0-B106-EB767A5C89BF}"/>
              </a:ext>
            </a:extLst>
          </p:cNvPr>
          <p:cNvSpPr txBox="1"/>
          <p:nvPr/>
        </p:nvSpPr>
        <p:spPr>
          <a:xfrm>
            <a:off x="9242430" y="2660992"/>
            <a:ext cx="292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Rated 2.6 Stars from 72 reviews.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AB2DD6-89CD-4CCC-B759-42305CFC2EF8}"/>
              </a:ext>
            </a:extLst>
          </p:cNvPr>
          <p:cNvSpPr txBox="1"/>
          <p:nvPr/>
        </p:nvSpPr>
        <p:spPr>
          <a:xfrm>
            <a:off x="9242430" y="2136808"/>
            <a:ext cx="205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SEM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522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D840ED-4F64-4EA2-8CCC-B27E1372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2" y="333373"/>
            <a:ext cx="6317790" cy="6191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C4ACCF-900C-400E-BCBE-074E11DD7F50}"/>
              </a:ext>
            </a:extLst>
          </p:cNvPr>
          <p:cNvSpPr txBox="1"/>
          <p:nvPr/>
        </p:nvSpPr>
        <p:spPr>
          <a:xfrm>
            <a:off x="7122695" y="2184934"/>
            <a:ext cx="4870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Only one 5 Star ratings out of the last ten reviews. The rest of the reviews(9) were rated 1 star. Most of their low reviews are about their after sales service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7914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FE1D6A-2DBF-4882-B6BE-AE96CA4B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43" y="1424539"/>
            <a:ext cx="6996510" cy="4778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370279-0446-4FAD-A598-8348CD1339E0}"/>
              </a:ext>
            </a:extLst>
          </p:cNvPr>
          <p:cNvSpPr txBox="1"/>
          <p:nvPr/>
        </p:nvSpPr>
        <p:spPr>
          <a:xfrm>
            <a:off x="567891" y="462012"/>
            <a:ext cx="4860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Cambria" panose="02040503050406030204" pitchFamily="18" charset="0"/>
                <a:ea typeface="Cambria" panose="02040503050406030204" pitchFamily="18" charset="0"/>
              </a:rPr>
              <a:t>Guan Lee Hoe</a:t>
            </a:r>
            <a:endParaRPr lang="en-SG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28FF43-7F29-4EB1-8665-DB35236CF511}"/>
              </a:ext>
            </a:extLst>
          </p:cNvPr>
          <p:cNvSpPr/>
          <p:nvPr/>
        </p:nvSpPr>
        <p:spPr>
          <a:xfrm>
            <a:off x="4918508" y="3542098"/>
            <a:ext cx="1482291" cy="1540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6EA768-B6F3-4CE5-A339-12CB9E014FFA}"/>
              </a:ext>
            </a:extLst>
          </p:cNvPr>
          <p:cNvCxnSpPr/>
          <p:nvPr/>
        </p:nvCxnSpPr>
        <p:spPr>
          <a:xfrm>
            <a:off x="6400799" y="3619100"/>
            <a:ext cx="2204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0FD1E7-4106-45E8-940D-044731588960}"/>
              </a:ext>
            </a:extLst>
          </p:cNvPr>
          <p:cNvSpPr txBox="1"/>
          <p:nvPr/>
        </p:nvSpPr>
        <p:spPr>
          <a:xfrm>
            <a:off x="8778240" y="3429000"/>
            <a:ext cx="313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 star rating of 2 reviews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47263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3C7DFE-7D0D-420A-9A5F-935A26E7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7" y="1229694"/>
            <a:ext cx="4890413" cy="4956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21AC3B-FB27-41FB-9916-920FE8142DF4}"/>
              </a:ext>
            </a:extLst>
          </p:cNvPr>
          <p:cNvSpPr txBox="1"/>
          <p:nvPr/>
        </p:nvSpPr>
        <p:spPr>
          <a:xfrm>
            <a:off x="468031" y="308008"/>
            <a:ext cx="114384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Cambria" panose="02040503050406030204" pitchFamily="18" charset="0"/>
                <a:ea typeface="Cambria" panose="02040503050406030204" pitchFamily="18" charset="0"/>
              </a:rPr>
              <a:t>Search Engine Searches for “Office Renovation”</a:t>
            </a:r>
            <a:endParaRPr lang="en-SG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D73EE8-9679-473E-BB2E-D20F6347B21D}"/>
              </a:ext>
            </a:extLst>
          </p:cNvPr>
          <p:cNvSpPr txBox="1"/>
          <p:nvPr/>
        </p:nvSpPr>
        <p:spPr>
          <a:xfrm>
            <a:off x="6096000" y="2646947"/>
            <a:ext cx="5704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are only two paid ads at the top of the search results.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9643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EFC672-AE65-4A58-99DB-2205E1C8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32" y="1091624"/>
            <a:ext cx="5181997" cy="5597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459E4-0A28-4AD9-B8B6-B128B6C6D245}"/>
              </a:ext>
            </a:extLst>
          </p:cNvPr>
          <p:cNvSpPr txBox="1"/>
          <p:nvPr/>
        </p:nvSpPr>
        <p:spPr>
          <a:xfrm>
            <a:off x="468031" y="308008"/>
            <a:ext cx="9522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</a:rPr>
              <a:t>Search Engine Searches for “Commercial Renovation”</a:t>
            </a:r>
            <a:endParaRPr lang="en-SG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9ABC7-E3A0-4CB0-9BB8-C4E9D02C634A}"/>
              </a:ext>
            </a:extLst>
          </p:cNvPr>
          <p:cNvSpPr txBox="1"/>
          <p:nvPr/>
        </p:nvSpPr>
        <p:spPr>
          <a:xfrm>
            <a:off x="6096000" y="2974206"/>
            <a:ext cx="518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are only two paid ads at the top of the search results.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0859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1737E0F-BA43-4EF7-AE26-2B386727E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452977"/>
              </p:ext>
            </p:extLst>
          </p:nvPr>
        </p:nvGraphicFramePr>
        <p:xfrm>
          <a:off x="385010" y="1106906"/>
          <a:ext cx="11078678" cy="5630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9339">
                  <a:extLst>
                    <a:ext uri="{9D8B030D-6E8A-4147-A177-3AD203B41FA5}">
                      <a16:colId xmlns:a16="http://schemas.microsoft.com/office/drawing/2014/main" val="2005124558"/>
                    </a:ext>
                  </a:extLst>
                </a:gridCol>
                <a:gridCol w="5539339">
                  <a:extLst>
                    <a:ext uri="{9D8B030D-6E8A-4147-A177-3AD203B41FA5}">
                      <a16:colId xmlns:a16="http://schemas.microsoft.com/office/drawing/2014/main" val="3222449660"/>
                    </a:ext>
                  </a:extLst>
                </a:gridCol>
              </a:tblGrid>
              <a:tr h="435837">
                <a:tc>
                  <a:txBody>
                    <a:bodyPr/>
                    <a:lstStyle/>
                    <a:p>
                      <a:r>
                        <a:rPr lang="en-GB" dirty="0"/>
                        <a:t>Strengths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Weaknesses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70850"/>
                  </a:ext>
                </a:extLst>
              </a:tr>
              <a:tr h="2407068">
                <a:tc>
                  <a:txBody>
                    <a:bodyPr/>
                    <a:lstStyle/>
                    <a:p>
                      <a:r>
                        <a:rPr lang="en-GB" b="1" dirty="0"/>
                        <a:t>Expertise:</a:t>
                      </a:r>
                      <a:r>
                        <a:rPr lang="en-GB" dirty="0"/>
                        <a:t> Deep knowledge or specialized skills in their field.</a:t>
                      </a:r>
                    </a:p>
                    <a:p>
                      <a:r>
                        <a:rPr lang="en-GB" b="1" dirty="0"/>
                        <a:t>Reputation:</a:t>
                      </a:r>
                      <a:r>
                        <a:rPr lang="en-GB" dirty="0"/>
                        <a:t> Established credibility and trust within their industry or market.</a:t>
                      </a:r>
                    </a:p>
                    <a:p>
                      <a:r>
                        <a:rPr lang="en-GB" b="1" dirty="0"/>
                        <a:t>Local Knowledge:</a:t>
                      </a:r>
                      <a:r>
                        <a:rPr lang="en-GB" dirty="0"/>
                        <a:t> Strong understanding of the Singaporean market and business environment.</a:t>
                      </a:r>
                    </a:p>
                    <a:p>
                      <a:r>
                        <a:rPr lang="en-GB" b="1" dirty="0"/>
                        <a:t>Innovation:</a:t>
                      </a:r>
                      <a:r>
                        <a:rPr lang="en-GB" dirty="0"/>
                        <a:t> Ability to offer unique products or services that differentiate from competitors.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Market Reach:</a:t>
                      </a:r>
                      <a:r>
                        <a:rPr lang="en-GB" dirty="0"/>
                        <a:t> Possible limitations in expanding beyond local or regional markets.</a:t>
                      </a:r>
                    </a:p>
                    <a:p>
                      <a:r>
                        <a:rPr lang="en-GB" b="1" dirty="0"/>
                        <a:t>Dependence on Key Clients:</a:t>
                      </a:r>
                      <a:r>
                        <a:rPr lang="en-GB" dirty="0"/>
                        <a:t> High reliance on a few major clients or partners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27977"/>
                  </a:ext>
                </a:extLst>
              </a:tr>
              <a:tr h="380807">
                <a:tc>
                  <a:txBody>
                    <a:bodyPr/>
                    <a:lstStyle/>
                    <a:p>
                      <a:r>
                        <a:rPr lang="en-GB" b="1" dirty="0"/>
                        <a:t>Opportunities</a:t>
                      </a:r>
                      <a:endParaRPr lang="en-SG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Threats</a:t>
                      </a:r>
                      <a:endParaRPr lang="en-SG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523867"/>
                  </a:ext>
                </a:extLst>
              </a:tr>
              <a:tr h="2407068">
                <a:tc>
                  <a:txBody>
                    <a:bodyPr/>
                    <a:lstStyle/>
                    <a:p>
                      <a:r>
                        <a:rPr lang="en-GB" b="1" dirty="0"/>
                        <a:t>Market Expansion:</a:t>
                      </a:r>
                      <a:r>
                        <a:rPr lang="en-GB" dirty="0"/>
                        <a:t> Potential to grow into new markets.</a:t>
                      </a:r>
                    </a:p>
                    <a:p>
                      <a:r>
                        <a:rPr lang="en-GB" b="1" dirty="0"/>
                        <a:t>Strategic Partnerships:</a:t>
                      </a:r>
                      <a:r>
                        <a:rPr lang="en-GB" dirty="0"/>
                        <a:t> Potential to form alliances or partnerships that could lead to new opportunities.</a:t>
                      </a:r>
                    </a:p>
                    <a:p>
                      <a:r>
                        <a:rPr lang="en-GB" b="1" dirty="0"/>
                        <a:t>Trends:</a:t>
                      </a:r>
                      <a:r>
                        <a:rPr lang="en-GB" dirty="0"/>
                        <a:t> Ability to capitalize on emerging trends or shifts in consumer </a:t>
                      </a:r>
                      <a:r>
                        <a:rPr lang="en-GB" dirty="0" err="1"/>
                        <a:t>behavior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Economic Fluctuations:</a:t>
                      </a:r>
                      <a:r>
                        <a:rPr lang="en-GB" dirty="0"/>
                        <a:t> Vulnerability to economic downturns or changes in market conditions.</a:t>
                      </a:r>
                    </a:p>
                    <a:p>
                      <a:r>
                        <a:rPr lang="en-GB" b="1" dirty="0"/>
                        <a:t>Regulatory Changes:</a:t>
                      </a:r>
                      <a:r>
                        <a:rPr lang="en-GB" dirty="0"/>
                        <a:t> Potential impact of new regulations or changes in compliance requirements.</a:t>
                      </a:r>
                    </a:p>
                    <a:p>
                      <a:r>
                        <a:rPr lang="en-GB" b="1" dirty="0"/>
                        <a:t>Market Saturation:</a:t>
                      </a:r>
                      <a:r>
                        <a:rPr lang="en-GB" dirty="0"/>
                        <a:t> Risk of oversaturation in the current market leading to reduced margins or growth.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2055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9F2383E-5A93-45B6-8F83-D923DBE7A9ED}"/>
              </a:ext>
            </a:extLst>
          </p:cNvPr>
          <p:cNvSpPr txBox="1"/>
          <p:nvPr/>
        </p:nvSpPr>
        <p:spPr>
          <a:xfrm>
            <a:off x="385010" y="327259"/>
            <a:ext cx="936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</a:rPr>
              <a:t>SWOT analysis for Guan Lee Hoe</a:t>
            </a:r>
            <a:endParaRPr lang="en-SG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910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1">
            <a:extLst>
              <a:ext uri="{FF2B5EF4-FFF2-40B4-BE49-F238E27FC236}">
                <a16:creationId xmlns:a16="http://schemas.microsoft.com/office/drawing/2014/main" id="{A101FBDC-DCB0-4D11-9016-BF6AE8E740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8290490"/>
              </p:ext>
            </p:extLst>
          </p:nvPr>
        </p:nvGraphicFramePr>
        <p:xfrm>
          <a:off x="849085" y="1206170"/>
          <a:ext cx="10450286" cy="26505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25143">
                  <a:extLst>
                    <a:ext uri="{9D8B030D-6E8A-4147-A177-3AD203B41FA5}">
                      <a16:colId xmlns:a16="http://schemas.microsoft.com/office/drawing/2014/main" val="2879805140"/>
                    </a:ext>
                  </a:extLst>
                </a:gridCol>
                <a:gridCol w="5225143">
                  <a:extLst>
                    <a:ext uri="{9D8B030D-6E8A-4147-A177-3AD203B41FA5}">
                      <a16:colId xmlns:a16="http://schemas.microsoft.com/office/drawing/2014/main" val="485555185"/>
                    </a:ext>
                  </a:extLst>
                </a:gridCol>
              </a:tblGrid>
              <a:tr h="310936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Prioritize</a:t>
                      </a:r>
                      <a:r>
                        <a:rPr lang="en-SG" sz="20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(Must Do Now!)</a:t>
                      </a:r>
                      <a:endParaRPr lang="en-SG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Medium (To</a:t>
                      </a:r>
                      <a:r>
                        <a:rPr lang="en-SG" sz="20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Consider)</a:t>
                      </a:r>
                      <a:endParaRPr lang="en-SG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664257"/>
                  </a:ext>
                </a:extLst>
              </a:tr>
              <a:tr h="2254289"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Social Media Engagement:</a:t>
                      </a: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Engage actively on platforms like LinkedIn and Instagram to build relationships and share valuable content.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SEO Optimization:</a:t>
                      </a: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Improve your website’s SEO with keyword-rich content and technical optimizations</a:t>
                      </a:r>
                      <a:endParaRPr lang="en-US" sz="1800" b="0" i="0" u="none" strike="noStrike" cap="none" baseline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Paid Advertising:</a:t>
                      </a: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Invest in targeted ads on platforms such as Google Ads or LinkedIn Ads to reach a larger audience.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Advanced Analytics Tools:</a:t>
                      </a: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Invest in sophisticated marketing technology or tools for better insights and optimization</a:t>
                      </a:r>
                      <a:endParaRPr lang="en-US" sz="1800" b="1" i="0" u="none" strike="noStrike" cap="none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379177"/>
                  </a:ext>
                </a:extLst>
              </a:tr>
            </a:tbl>
          </a:graphicData>
        </a:graphic>
      </p:graphicFrame>
      <p:sp>
        <p:nvSpPr>
          <p:cNvPr id="9" name="Title 2">
            <a:extLst>
              <a:ext uri="{FF2B5EF4-FFF2-40B4-BE49-F238E27FC236}">
                <a16:creationId xmlns:a16="http://schemas.microsoft.com/office/drawing/2014/main" id="{7DF7ECB8-1D6D-4D48-AA10-0E21EB26409E}"/>
              </a:ext>
            </a:extLst>
          </p:cNvPr>
          <p:cNvSpPr txBox="1">
            <a:spLocks/>
          </p:cNvSpPr>
          <p:nvPr/>
        </p:nvSpPr>
        <p:spPr>
          <a:xfrm>
            <a:off x="270669" y="243357"/>
            <a:ext cx="6678772" cy="80989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u="sng" dirty="0"/>
              <a:t>Marketing Prioritization</a:t>
            </a:r>
          </a:p>
        </p:txBody>
      </p:sp>
      <p:graphicFrame>
        <p:nvGraphicFramePr>
          <p:cNvPr id="10" name="Content Placeholder 11">
            <a:extLst>
              <a:ext uri="{FF2B5EF4-FFF2-40B4-BE49-F238E27FC236}">
                <a16:creationId xmlns:a16="http://schemas.microsoft.com/office/drawing/2014/main" id="{CD3FD183-0845-47A6-BC19-C35A9D56D5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4212873"/>
              </p:ext>
            </p:extLst>
          </p:nvPr>
        </p:nvGraphicFramePr>
        <p:xfrm>
          <a:off x="849085" y="3856699"/>
          <a:ext cx="10450286" cy="229590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25143">
                  <a:extLst>
                    <a:ext uri="{9D8B030D-6E8A-4147-A177-3AD203B41FA5}">
                      <a16:colId xmlns:a16="http://schemas.microsoft.com/office/drawing/2014/main" val="2879805140"/>
                    </a:ext>
                  </a:extLst>
                </a:gridCol>
                <a:gridCol w="5225143">
                  <a:extLst>
                    <a:ext uri="{9D8B030D-6E8A-4147-A177-3AD203B41FA5}">
                      <a16:colId xmlns:a16="http://schemas.microsoft.com/office/drawing/2014/main" val="485555185"/>
                    </a:ext>
                  </a:extLst>
                </a:gridCol>
              </a:tblGrid>
              <a:tr h="502964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Investigate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Avoid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664257"/>
                  </a:ext>
                </a:extLst>
              </a:tr>
              <a:tr h="1792941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Generic Social Media Posts:</a:t>
                      </a: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Basic posts without a targeted strategy or engagement efforts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Expensive Print Campaigns:</a:t>
                      </a:r>
                      <a:r>
                        <a:rPr lang="en-GB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High-cost print ads with limited targeting or measurable impact</a:t>
                      </a:r>
                      <a:endParaRPr lang="en-US" sz="1800" b="1" i="0" u="none" strike="noStrike" cap="none" baseline="0" dirty="0">
                        <a:solidFill>
                          <a:srgbClr val="00808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37917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583AA2B-32BC-4B9A-9B39-5C46EAD62E0F}"/>
              </a:ext>
            </a:extLst>
          </p:cNvPr>
          <p:cNvSpPr txBox="1"/>
          <p:nvPr/>
        </p:nvSpPr>
        <p:spPr>
          <a:xfrm>
            <a:off x="414841" y="1920208"/>
            <a:ext cx="461665" cy="122245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 Impact</a:t>
            </a:r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21E67-4872-4E32-8D0D-58BDDD85FE20}"/>
              </a:ext>
            </a:extLst>
          </p:cNvPr>
          <p:cNvSpPr txBox="1"/>
          <p:nvPr/>
        </p:nvSpPr>
        <p:spPr>
          <a:xfrm>
            <a:off x="409895" y="4614917"/>
            <a:ext cx="461665" cy="117827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Low Impact</a:t>
            </a:r>
            <a:endParaRPr lang="en-S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2B9691-F3DB-4D8B-9D87-4A7CED534512}"/>
              </a:ext>
            </a:extLst>
          </p:cNvPr>
          <p:cNvSpPr txBox="1"/>
          <p:nvPr/>
        </p:nvSpPr>
        <p:spPr>
          <a:xfrm>
            <a:off x="2495583" y="6152605"/>
            <a:ext cx="211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Low Cost to Execute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16DF4-3783-4D1B-888E-AC9BC4F1BF09}"/>
              </a:ext>
            </a:extLst>
          </p:cNvPr>
          <p:cNvSpPr txBox="1"/>
          <p:nvPr/>
        </p:nvSpPr>
        <p:spPr>
          <a:xfrm>
            <a:off x="7994469" y="6152605"/>
            <a:ext cx="211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  <a:t>High Cost to Execute</a:t>
            </a:r>
          </a:p>
        </p:txBody>
      </p:sp>
    </p:spTree>
    <p:extLst>
      <p:ext uri="{BB962C8B-B14F-4D97-AF65-F5344CB8AC3E}">
        <p14:creationId xmlns:p14="http://schemas.microsoft.com/office/powerpoint/2010/main" val="2035900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884E79F9-66CD-4B22-AFF7-E20EF8BE60B9}"/>
              </a:ext>
            </a:extLst>
          </p:cNvPr>
          <p:cNvSpPr txBox="1">
            <a:spLocks/>
          </p:cNvSpPr>
          <p:nvPr/>
        </p:nvSpPr>
        <p:spPr>
          <a:xfrm>
            <a:off x="270669" y="243357"/>
            <a:ext cx="6678772" cy="80989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u="sng" dirty="0"/>
              <a:t>Marketing Funnel</a:t>
            </a:r>
          </a:p>
        </p:txBody>
      </p:sp>
      <p:grpSp>
        <p:nvGrpSpPr>
          <p:cNvPr id="8" name="Google Shape;359;g26fd4ca01da_0_0">
            <a:extLst>
              <a:ext uri="{FF2B5EF4-FFF2-40B4-BE49-F238E27FC236}">
                <a16:creationId xmlns:a16="http://schemas.microsoft.com/office/drawing/2014/main" id="{E3B66FEB-828B-47AD-BA3E-511BDB465ADA}"/>
              </a:ext>
            </a:extLst>
          </p:cNvPr>
          <p:cNvGrpSpPr/>
          <p:nvPr/>
        </p:nvGrpSpPr>
        <p:grpSpPr>
          <a:xfrm>
            <a:off x="369661" y="1053254"/>
            <a:ext cx="11268548" cy="5203261"/>
            <a:chOff x="0" y="1774363"/>
            <a:chExt cx="9774494" cy="4350339"/>
          </a:xfrm>
        </p:grpSpPr>
        <p:sp>
          <p:nvSpPr>
            <p:cNvPr id="9" name="Google Shape;360;g26fd4ca01da_0_0">
              <a:extLst>
                <a:ext uri="{FF2B5EF4-FFF2-40B4-BE49-F238E27FC236}">
                  <a16:creationId xmlns:a16="http://schemas.microsoft.com/office/drawing/2014/main" id="{9983B42A-B336-43FF-AF7E-95EAEA35F7EB}"/>
                </a:ext>
              </a:extLst>
            </p:cNvPr>
            <p:cNvSpPr/>
            <p:nvPr/>
          </p:nvSpPr>
          <p:spPr>
            <a:xfrm>
              <a:off x="3739394" y="1950764"/>
              <a:ext cx="1480542" cy="896014"/>
            </a:xfrm>
            <a:custGeom>
              <a:avLst/>
              <a:gdLst/>
              <a:ahLst/>
              <a:cxnLst/>
              <a:rect l="l" t="t" r="r" b="b"/>
              <a:pathLst>
                <a:path w="1005077" h="608266" extrusionOk="0">
                  <a:moveTo>
                    <a:pt x="296599" y="0"/>
                  </a:moveTo>
                  <a:lnTo>
                    <a:pt x="1005078" y="0"/>
                  </a:lnTo>
                  <a:lnTo>
                    <a:pt x="708955" y="608266"/>
                  </a:lnTo>
                  <a:lnTo>
                    <a:pt x="0" y="60826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1;g26fd4ca01da_0_0">
              <a:extLst>
                <a:ext uri="{FF2B5EF4-FFF2-40B4-BE49-F238E27FC236}">
                  <a16:creationId xmlns:a16="http://schemas.microsoft.com/office/drawing/2014/main" id="{016FD82E-0E8C-4004-8CD9-ECC65F3D3029}"/>
                </a:ext>
              </a:extLst>
            </p:cNvPr>
            <p:cNvSpPr/>
            <p:nvPr/>
          </p:nvSpPr>
          <p:spPr>
            <a:xfrm>
              <a:off x="3229157" y="3048328"/>
              <a:ext cx="1479981" cy="896028"/>
            </a:xfrm>
            <a:custGeom>
              <a:avLst/>
              <a:gdLst/>
              <a:ahLst/>
              <a:cxnLst/>
              <a:rect l="l" t="t" r="r" b="b"/>
              <a:pathLst>
                <a:path w="1004696" h="608275" extrusionOk="0">
                  <a:moveTo>
                    <a:pt x="296599" y="0"/>
                  </a:moveTo>
                  <a:lnTo>
                    <a:pt x="1004697" y="0"/>
                  </a:lnTo>
                  <a:lnTo>
                    <a:pt x="708965" y="608276"/>
                  </a:lnTo>
                  <a:lnTo>
                    <a:pt x="0" y="608276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62;g26fd4ca01da_0_0">
              <a:extLst>
                <a:ext uri="{FF2B5EF4-FFF2-40B4-BE49-F238E27FC236}">
                  <a16:creationId xmlns:a16="http://schemas.microsoft.com/office/drawing/2014/main" id="{726EFC1E-9C3B-44DC-9243-DBD9DF704E99}"/>
                </a:ext>
              </a:extLst>
            </p:cNvPr>
            <p:cNvSpPr/>
            <p:nvPr/>
          </p:nvSpPr>
          <p:spPr>
            <a:xfrm>
              <a:off x="2716456" y="4145906"/>
              <a:ext cx="1481497" cy="896028"/>
            </a:xfrm>
            <a:custGeom>
              <a:avLst/>
              <a:gdLst/>
              <a:ahLst/>
              <a:cxnLst/>
              <a:rect l="l" t="t" r="r" b="b"/>
              <a:pathLst>
                <a:path w="1005725" h="608275" extrusionOk="0">
                  <a:moveTo>
                    <a:pt x="296799" y="0"/>
                  </a:moveTo>
                  <a:lnTo>
                    <a:pt x="1005726" y="0"/>
                  </a:lnTo>
                  <a:lnTo>
                    <a:pt x="709127" y="608276"/>
                  </a:lnTo>
                  <a:lnTo>
                    <a:pt x="0" y="608276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63;g26fd4ca01da_0_0">
              <a:extLst>
                <a:ext uri="{FF2B5EF4-FFF2-40B4-BE49-F238E27FC236}">
                  <a16:creationId xmlns:a16="http://schemas.microsoft.com/office/drawing/2014/main" id="{019D2CA7-6BCE-41BD-B5BD-36E2B3435B27}"/>
                </a:ext>
              </a:extLst>
            </p:cNvPr>
            <p:cNvSpPr/>
            <p:nvPr/>
          </p:nvSpPr>
          <p:spPr>
            <a:xfrm>
              <a:off x="2181083" y="5230230"/>
              <a:ext cx="1480697" cy="894472"/>
            </a:xfrm>
            <a:custGeom>
              <a:avLst/>
              <a:gdLst/>
              <a:ahLst/>
              <a:cxnLst/>
              <a:rect l="l" t="t" r="r" b="b"/>
              <a:pathLst>
                <a:path w="1005182" h="607219" extrusionOk="0">
                  <a:moveTo>
                    <a:pt x="296094" y="0"/>
                  </a:moveTo>
                  <a:lnTo>
                    <a:pt x="1005183" y="0"/>
                  </a:lnTo>
                  <a:lnTo>
                    <a:pt x="707793" y="607219"/>
                  </a:lnTo>
                  <a:lnTo>
                    <a:pt x="0" y="60721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364;g26fd4ca01da_0_0">
              <a:extLst>
                <a:ext uri="{FF2B5EF4-FFF2-40B4-BE49-F238E27FC236}">
                  <a16:creationId xmlns:a16="http://schemas.microsoft.com/office/drawing/2014/main" id="{12F933AE-FD89-46F9-99E2-808E4DDAE71C}"/>
                </a:ext>
              </a:extLst>
            </p:cNvPr>
            <p:cNvGrpSpPr/>
            <p:nvPr/>
          </p:nvGrpSpPr>
          <p:grpSpPr>
            <a:xfrm>
              <a:off x="0" y="1774363"/>
              <a:ext cx="4060382" cy="4342559"/>
              <a:chOff x="2742237" y="2526829"/>
              <a:chExt cx="2756420" cy="2947978"/>
            </a:xfrm>
          </p:grpSpPr>
          <p:sp>
            <p:nvSpPr>
              <p:cNvPr id="33" name="Google Shape;365;g26fd4ca01da_0_0">
                <a:extLst>
                  <a:ext uri="{FF2B5EF4-FFF2-40B4-BE49-F238E27FC236}">
                    <a16:creationId xmlns:a16="http://schemas.microsoft.com/office/drawing/2014/main" id="{83028D71-A7BA-4113-BC43-BB63E517E106}"/>
                  </a:ext>
                </a:extLst>
              </p:cNvPr>
              <p:cNvSpPr/>
              <p:nvPr/>
            </p:nvSpPr>
            <p:spPr>
              <a:xfrm>
                <a:off x="3104902" y="3378812"/>
                <a:ext cx="2033749" cy="701126"/>
              </a:xfrm>
              <a:custGeom>
                <a:avLst/>
                <a:gdLst/>
                <a:ahLst/>
                <a:cxnLst/>
                <a:rect l="l" t="t" r="r" b="b"/>
                <a:pathLst>
                  <a:path w="2033749" h="701126" extrusionOk="0">
                    <a:moveTo>
                      <a:pt x="0" y="5296"/>
                    </a:moveTo>
                    <a:lnTo>
                      <a:pt x="296589" y="611715"/>
                    </a:lnTo>
                    <a:cubicBezTo>
                      <a:pt x="296589" y="611715"/>
                      <a:pt x="430797" y="651996"/>
                      <a:pt x="648072" y="678494"/>
                    </a:cubicBezTo>
                    <a:lnTo>
                      <a:pt x="669969" y="651434"/>
                    </a:lnTo>
                    <a:lnTo>
                      <a:pt x="648072" y="678494"/>
                    </a:lnTo>
                    <a:cubicBezTo>
                      <a:pt x="843515" y="702336"/>
                      <a:pt x="1106186" y="714966"/>
                      <a:pt x="1399042" y="677104"/>
                    </a:cubicBezTo>
                    <a:lnTo>
                      <a:pt x="1376953" y="651434"/>
                    </a:lnTo>
                    <a:lnTo>
                      <a:pt x="1399042" y="677104"/>
                    </a:lnTo>
                    <a:cubicBezTo>
                      <a:pt x="1508208" y="662988"/>
                      <a:pt x="1621536" y="641909"/>
                      <a:pt x="1737160" y="611715"/>
                    </a:cubicBezTo>
                    <a:lnTo>
                      <a:pt x="2033749" y="0"/>
                    </a:lnTo>
                    <a:cubicBezTo>
                      <a:pt x="1083078" y="182718"/>
                      <a:pt x="0" y="5296"/>
                      <a:pt x="0" y="5296"/>
                    </a:cubicBez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66;g26fd4ca01da_0_0">
                <a:extLst>
                  <a:ext uri="{FF2B5EF4-FFF2-40B4-BE49-F238E27FC236}">
                    <a16:creationId xmlns:a16="http://schemas.microsoft.com/office/drawing/2014/main" id="{84F1C8FC-A057-49C6-A50E-9066C45EA67F}"/>
                  </a:ext>
                </a:extLst>
              </p:cNvPr>
              <p:cNvSpPr/>
              <p:nvPr/>
            </p:nvSpPr>
            <p:spPr>
              <a:xfrm>
                <a:off x="3104902" y="3318205"/>
                <a:ext cx="2033749" cy="143221"/>
              </a:xfrm>
              <a:custGeom>
                <a:avLst/>
                <a:gdLst/>
                <a:ahLst/>
                <a:cxnLst/>
                <a:rect l="l" t="t" r="r" b="b"/>
                <a:pathLst>
                  <a:path w="2033749" h="143221" extrusionOk="0">
                    <a:moveTo>
                      <a:pt x="423329" y="0"/>
                    </a:moveTo>
                    <a:cubicBezTo>
                      <a:pt x="422539" y="57"/>
                      <a:pt x="161287" y="18316"/>
                      <a:pt x="0" y="65913"/>
                    </a:cubicBezTo>
                    <a:cubicBezTo>
                      <a:pt x="0" y="65913"/>
                      <a:pt x="1083078" y="243335"/>
                      <a:pt x="2033749" y="60617"/>
                    </a:cubicBezTo>
                    <a:cubicBezTo>
                      <a:pt x="2033749" y="60617"/>
                      <a:pt x="1821799" y="14621"/>
                      <a:pt x="1586170" y="1867"/>
                    </a:cubicBezTo>
                    <a:lnTo>
                      <a:pt x="1586160" y="1857"/>
                    </a:lnTo>
                    <a:cubicBezTo>
                      <a:pt x="1422940" y="19421"/>
                      <a:pt x="1231354" y="33214"/>
                      <a:pt x="1027471" y="34137"/>
                    </a:cubicBezTo>
                    <a:cubicBezTo>
                      <a:pt x="807615" y="35128"/>
                      <a:pt x="598618" y="19669"/>
                      <a:pt x="423329" y="0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67;g26fd4ca01da_0_0">
                <a:extLst>
                  <a:ext uri="{FF2B5EF4-FFF2-40B4-BE49-F238E27FC236}">
                    <a16:creationId xmlns:a16="http://schemas.microsoft.com/office/drawing/2014/main" id="{729B66C8-3B1A-467B-9253-1974AC0536FF}"/>
                  </a:ext>
                </a:extLst>
              </p:cNvPr>
              <p:cNvSpPr/>
              <p:nvPr/>
            </p:nvSpPr>
            <p:spPr>
              <a:xfrm>
                <a:off x="3462394" y="4125991"/>
                <a:ext cx="1313945" cy="690048"/>
              </a:xfrm>
              <a:custGeom>
                <a:avLst/>
                <a:gdLst/>
                <a:ahLst/>
                <a:cxnLst/>
                <a:rect l="l" t="t" r="r" b="b"/>
                <a:pathLst>
                  <a:path w="1313945" h="690048" extrusionOk="0">
                    <a:moveTo>
                      <a:pt x="0" y="2239"/>
                    </a:moveTo>
                    <a:lnTo>
                      <a:pt x="299237" y="608657"/>
                    </a:lnTo>
                    <a:cubicBezTo>
                      <a:pt x="390954" y="655206"/>
                      <a:pt x="478812" y="679742"/>
                      <a:pt x="559708" y="690048"/>
                    </a:cubicBezTo>
                    <a:cubicBezTo>
                      <a:pt x="634213" y="679780"/>
                      <a:pt x="701526" y="681542"/>
                      <a:pt x="758390" y="688724"/>
                    </a:cubicBezTo>
                    <a:cubicBezTo>
                      <a:pt x="917524" y="666560"/>
                      <a:pt x="1019470" y="601304"/>
                      <a:pt x="1019470" y="601304"/>
                    </a:cubicBezTo>
                    <a:lnTo>
                      <a:pt x="1313945" y="0"/>
                    </a:lnTo>
                    <a:cubicBezTo>
                      <a:pt x="1313936" y="0"/>
                      <a:pt x="718052" y="209960"/>
                      <a:pt x="0" y="2239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8;g26fd4ca01da_0_0">
                <a:extLst>
                  <a:ext uri="{FF2B5EF4-FFF2-40B4-BE49-F238E27FC236}">
                    <a16:creationId xmlns:a16="http://schemas.microsoft.com/office/drawing/2014/main" id="{B3CF82C1-11BC-4A28-9B04-6518861B1501}"/>
                  </a:ext>
                </a:extLst>
              </p:cNvPr>
              <p:cNvSpPr/>
              <p:nvPr/>
            </p:nvSpPr>
            <p:spPr>
              <a:xfrm>
                <a:off x="3462394" y="4055916"/>
                <a:ext cx="1313935" cy="164057"/>
              </a:xfrm>
              <a:custGeom>
                <a:avLst/>
                <a:gdLst/>
                <a:ahLst/>
                <a:cxnLst/>
                <a:rect l="l" t="t" r="r" b="b"/>
                <a:pathLst>
                  <a:path w="1313935" h="164057" extrusionOk="0">
                    <a:moveTo>
                      <a:pt x="290579" y="1400"/>
                    </a:moveTo>
                    <a:lnTo>
                      <a:pt x="290579" y="1400"/>
                    </a:lnTo>
                    <a:cubicBezTo>
                      <a:pt x="290579" y="1410"/>
                      <a:pt x="100632" y="29947"/>
                      <a:pt x="0" y="72314"/>
                    </a:cubicBezTo>
                    <a:cubicBezTo>
                      <a:pt x="718052" y="280035"/>
                      <a:pt x="1313936" y="70075"/>
                      <a:pt x="1313936" y="70075"/>
                    </a:cubicBezTo>
                    <a:cubicBezTo>
                      <a:pt x="1235688" y="30947"/>
                      <a:pt x="1041578" y="38"/>
                      <a:pt x="1041578" y="38"/>
                    </a:cubicBezTo>
                    <a:lnTo>
                      <a:pt x="1041549" y="0"/>
                    </a:lnTo>
                    <a:cubicBezTo>
                      <a:pt x="748694" y="37862"/>
                      <a:pt x="486023" y="25232"/>
                      <a:pt x="290579" y="1400"/>
                    </a:cubicBezTo>
                    <a:close/>
                  </a:path>
                </a:pathLst>
              </a:cu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69;g26fd4ca01da_0_0">
                <a:extLst>
                  <a:ext uri="{FF2B5EF4-FFF2-40B4-BE49-F238E27FC236}">
                    <a16:creationId xmlns:a16="http://schemas.microsoft.com/office/drawing/2014/main" id="{03A39AA8-98B0-4AAE-855B-3E8716CB3E17}"/>
                  </a:ext>
                </a:extLst>
              </p:cNvPr>
              <p:cNvSpPr/>
              <p:nvPr/>
            </p:nvSpPr>
            <p:spPr>
              <a:xfrm>
                <a:off x="2742237" y="2632843"/>
                <a:ext cx="2756420" cy="719535"/>
              </a:xfrm>
              <a:custGeom>
                <a:avLst/>
                <a:gdLst/>
                <a:ahLst/>
                <a:cxnLst/>
                <a:rect l="l" t="t" r="r" b="b"/>
                <a:pathLst>
                  <a:path w="2756420" h="719535" extrusionOk="0">
                    <a:moveTo>
                      <a:pt x="1334519" y="113071"/>
                    </a:moveTo>
                    <a:cubicBezTo>
                      <a:pt x="743988" y="107775"/>
                      <a:pt x="0" y="0"/>
                      <a:pt x="0" y="0"/>
                    </a:cubicBezTo>
                    <a:lnTo>
                      <a:pt x="296456" y="608276"/>
                    </a:lnTo>
                    <a:cubicBezTo>
                      <a:pt x="296456" y="608276"/>
                      <a:pt x="494662" y="652663"/>
                      <a:pt x="785994" y="685362"/>
                    </a:cubicBezTo>
                    <a:cubicBezTo>
                      <a:pt x="785994" y="685362"/>
                      <a:pt x="786032" y="685362"/>
                      <a:pt x="786032" y="685362"/>
                    </a:cubicBezTo>
                    <a:lnTo>
                      <a:pt x="810197" y="658587"/>
                    </a:lnTo>
                    <a:lnTo>
                      <a:pt x="786032" y="685362"/>
                    </a:lnTo>
                    <a:cubicBezTo>
                      <a:pt x="786032" y="685362"/>
                      <a:pt x="785994" y="685362"/>
                      <a:pt x="785994" y="685362"/>
                    </a:cubicBezTo>
                    <a:cubicBezTo>
                      <a:pt x="961282" y="705040"/>
                      <a:pt x="1170280" y="720490"/>
                      <a:pt x="1390126" y="719490"/>
                    </a:cubicBezTo>
                    <a:cubicBezTo>
                      <a:pt x="1594009" y="718566"/>
                      <a:pt x="1785595" y="704774"/>
                      <a:pt x="1948815" y="687210"/>
                    </a:cubicBezTo>
                    <a:lnTo>
                      <a:pt x="1919745" y="640042"/>
                    </a:lnTo>
                    <a:lnTo>
                      <a:pt x="1948815" y="687210"/>
                    </a:lnTo>
                    <a:cubicBezTo>
                      <a:pt x="2254110" y="654358"/>
                      <a:pt x="2459965" y="608266"/>
                      <a:pt x="2459965" y="608266"/>
                    </a:cubicBezTo>
                    <a:lnTo>
                      <a:pt x="2756421" y="4953"/>
                    </a:lnTo>
                    <a:cubicBezTo>
                      <a:pt x="2687441" y="29251"/>
                      <a:pt x="1925050" y="118367"/>
                      <a:pt x="1334519" y="113071"/>
                    </a:cubicBez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70;g26fd4ca01da_0_0">
                <a:extLst>
                  <a:ext uri="{FF2B5EF4-FFF2-40B4-BE49-F238E27FC236}">
                    <a16:creationId xmlns:a16="http://schemas.microsoft.com/office/drawing/2014/main" id="{F0A03870-7077-4BE0-ADB3-2B903EB6CDFD}"/>
                  </a:ext>
                </a:extLst>
              </p:cNvPr>
              <p:cNvSpPr/>
              <p:nvPr/>
            </p:nvSpPr>
            <p:spPr>
              <a:xfrm>
                <a:off x="2742237" y="2526829"/>
                <a:ext cx="2756420" cy="219311"/>
              </a:xfrm>
              <a:custGeom>
                <a:avLst/>
                <a:gdLst/>
                <a:ahLst/>
                <a:cxnLst/>
                <a:rect l="l" t="t" r="r" b="b"/>
                <a:pathLst>
                  <a:path w="2756420" h="219311" extrusionOk="0">
                    <a:moveTo>
                      <a:pt x="0" y="106014"/>
                    </a:moveTo>
                    <a:cubicBezTo>
                      <a:pt x="0" y="106014"/>
                      <a:pt x="743988" y="213789"/>
                      <a:pt x="1334519" y="219085"/>
                    </a:cubicBezTo>
                    <a:cubicBezTo>
                      <a:pt x="1925050" y="224381"/>
                      <a:pt x="2687441" y="135265"/>
                      <a:pt x="2756421" y="110976"/>
                    </a:cubicBezTo>
                    <a:cubicBezTo>
                      <a:pt x="2756421" y="110976"/>
                      <a:pt x="1409643" y="-135378"/>
                      <a:pt x="0" y="106014"/>
                    </a:cubicBezTo>
                    <a:close/>
                  </a:path>
                </a:pathLst>
              </a:custGeom>
              <a:solidFill>
                <a:srgbClr val="8296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71;g26fd4ca01da_0_0">
                <a:extLst>
                  <a:ext uri="{FF2B5EF4-FFF2-40B4-BE49-F238E27FC236}">
                    <a16:creationId xmlns:a16="http://schemas.microsoft.com/office/drawing/2014/main" id="{ED4947C5-AD37-4D85-AFE4-52285E974AA1}"/>
                  </a:ext>
                </a:extLst>
              </p:cNvPr>
              <p:cNvSpPr/>
              <p:nvPr/>
            </p:nvSpPr>
            <p:spPr>
              <a:xfrm>
                <a:off x="3831135" y="4867322"/>
                <a:ext cx="580710" cy="607485"/>
              </a:xfrm>
              <a:custGeom>
                <a:avLst/>
                <a:gdLst/>
                <a:ahLst/>
                <a:cxnLst/>
                <a:rect l="l" t="t" r="r" b="b"/>
                <a:pathLst>
                  <a:path w="580710" h="607485" extrusionOk="0">
                    <a:moveTo>
                      <a:pt x="0" y="0"/>
                    </a:moveTo>
                    <a:lnTo>
                      <a:pt x="290646" y="607486"/>
                    </a:lnTo>
                    <a:lnTo>
                      <a:pt x="580711" y="0"/>
                    </a:lnTo>
                    <a:cubicBezTo>
                      <a:pt x="287017" y="13281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372;g26fd4ca01da_0_0">
                <a:extLst>
                  <a:ext uri="{FF2B5EF4-FFF2-40B4-BE49-F238E27FC236}">
                    <a16:creationId xmlns:a16="http://schemas.microsoft.com/office/drawing/2014/main" id="{060CFCB9-36E1-4D5A-880C-4BE6953B5679}"/>
                  </a:ext>
                </a:extLst>
              </p:cNvPr>
              <p:cNvSpPr/>
              <p:nvPr/>
            </p:nvSpPr>
            <p:spPr>
              <a:xfrm>
                <a:off x="3831135" y="4808833"/>
                <a:ext cx="580710" cy="117528"/>
              </a:xfrm>
              <a:custGeom>
                <a:avLst/>
                <a:gdLst/>
                <a:ahLst/>
                <a:cxnLst/>
                <a:rect l="l" t="t" r="r" b="b"/>
                <a:pathLst>
                  <a:path w="580710" h="117528" extrusionOk="0">
                    <a:moveTo>
                      <a:pt x="190967" y="7207"/>
                    </a:moveTo>
                    <a:cubicBezTo>
                      <a:pt x="201721" y="8578"/>
                      <a:pt x="212379" y="9740"/>
                      <a:pt x="222885" y="10626"/>
                    </a:cubicBezTo>
                    <a:cubicBezTo>
                      <a:pt x="212379" y="9740"/>
                      <a:pt x="201721" y="8569"/>
                      <a:pt x="190967" y="7207"/>
                    </a:cubicBezTo>
                    <a:cubicBezTo>
                      <a:pt x="131359" y="15417"/>
                      <a:pt x="67208" y="31267"/>
                      <a:pt x="0" y="58499"/>
                    </a:cubicBezTo>
                    <a:cubicBezTo>
                      <a:pt x="0" y="58499"/>
                      <a:pt x="287017" y="191316"/>
                      <a:pt x="580711" y="58499"/>
                    </a:cubicBezTo>
                    <a:cubicBezTo>
                      <a:pt x="580711" y="58499"/>
                      <a:pt x="507521" y="20780"/>
                      <a:pt x="389649" y="5883"/>
                    </a:cubicBezTo>
                    <a:cubicBezTo>
                      <a:pt x="382191" y="6921"/>
                      <a:pt x="374761" y="7978"/>
                      <a:pt x="367056" y="8817"/>
                    </a:cubicBezTo>
                    <a:cubicBezTo>
                      <a:pt x="374761" y="7978"/>
                      <a:pt x="382191" y="6921"/>
                      <a:pt x="389649" y="5883"/>
                    </a:cubicBezTo>
                    <a:cubicBezTo>
                      <a:pt x="332775" y="-1299"/>
                      <a:pt x="265471" y="-3061"/>
                      <a:pt x="190967" y="720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373;g26fd4ca01da_0_0">
              <a:extLst>
                <a:ext uri="{FF2B5EF4-FFF2-40B4-BE49-F238E27FC236}">
                  <a16:creationId xmlns:a16="http://schemas.microsoft.com/office/drawing/2014/main" id="{609F9469-0460-4568-829A-FEB1E56FE5DB}"/>
                </a:ext>
              </a:extLst>
            </p:cNvPr>
            <p:cNvGrpSpPr/>
            <p:nvPr/>
          </p:nvGrpSpPr>
          <p:grpSpPr>
            <a:xfrm>
              <a:off x="2032142" y="1937825"/>
              <a:ext cx="2028241" cy="4179098"/>
              <a:chOff x="4121772" y="2637796"/>
              <a:chExt cx="1376886" cy="2837011"/>
            </a:xfrm>
          </p:grpSpPr>
          <p:sp>
            <p:nvSpPr>
              <p:cNvPr id="29" name="Google Shape;374;g26fd4ca01da_0_0">
                <a:extLst>
                  <a:ext uri="{FF2B5EF4-FFF2-40B4-BE49-F238E27FC236}">
                    <a16:creationId xmlns:a16="http://schemas.microsoft.com/office/drawing/2014/main" id="{ACE2F069-10F0-46D0-96B8-271B0B740A57}"/>
                  </a:ext>
                </a:extLst>
              </p:cNvPr>
              <p:cNvSpPr/>
              <p:nvPr/>
            </p:nvSpPr>
            <p:spPr>
              <a:xfrm>
                <a:off x="4524279" y="3378812"/>
                <a:ext cx="614371" cy="674170"/>
              </a:xfrm>
              <a:custGeom>
                <a:avLst/>
                <a:gdLst/>
                <a:ahLst/>
                <a:cxnLst/>
                <a:rect l="l" t="t" r="r" b="b"/>
                <a:pathLst>
                  <a:path w="614371" h="674170" extrusionOk="0">
                    <a:moveTo>
                      <a:pt x="172269" y="60570"/>
                    </a:moveTo>
                    <a:lnTo>
                      <a:pt x="0" y="674170"/>
                    </a:lnTo>
                    <a:cubicBezTo>
                      <a:pt x="102927" y="660111"/>
                      <a:pt x="209274" y="640052"/>
                      <a:pt x="317783" y="611715"/>
                    </a:cubicBezTo>
                    <a:lnTo>
                      <a:pt x="614372" y="0"/>
                    </a:lnTo>
                    <a:cubicBezTo>
                      <a:pt x="468668" y="28004"/>
                      <a:pt x="319850" y="47520"/>
                      <a:pt x="172298" y="60541"/>
                    </a:cubicBezTo>
                    <a:lnTo>
                      <a:pt x="172269" y="60570"/>
                    </a:lnTo>
                    <a:close/>
                  </a:path>
                </a:pathLst>
              </a:cu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75;g26fd4ca01da_0_0">
                <a:extLst>
                  <a:ext uri="{FF2B5EF4-FFF2-40B4-BE49-F238E27FC236}">
                    <a16:creationId xmlns:a16="http://schemas.microsoft.com/office/drawing/2014/main" id="{CD376E41-698B-44F4-8804-EA42E68006D3}"/>
                  </a:ext>
                </a:extLst>
              </p:cNvPr>
              <p:cNvSpPr/>
              <p:nvPr/>
            </p:nvSpPr>
            <p:spPr>
              <a:xfrm>
                <a:off x="4313805" y="4125991"/>
                <a:ext cx="462524" cy="669750"/>
              </a:xfrm>
              <a:custGeom>
                <a:avLst/>
                <a:gdLst/>
                <a:ahLst/>
                <a:cxnLst/>
                <a:rect l="l" t="t" r="r" b="b"/>
                <a:pathLst>
                  <a:path w="462524" h="669750" extrusionOk="0">
                    <a:moveTo>
                      <a:pt x="168240" y="66770"/>
                    </a:moveTo>
                    <a:lnTo>
                      <a:pt x="0" y="669750"/>
                    </a:lnTo>
                    <a:cubicBezTo>
                      <a:pt x="104623" y="641728"/>
                      <a:pt x="168049" y="601304"/>
                      <a:pt x="168049" y="601304"/>
                    </a:cubicBezTo>
                    <a:lnTo>
                      <a:pt x="462524" y="0"/>
                    </a:lnTo>
                    <a:cubicBezTo>
                      <a:pt x="462524" y="0"/>
                      <a:pt x="351672" y="38967"/>
                      <a:pt x="168250" y="66713"/>
                    </a:cubicBezTo>
                    <a:lnTo>
                      <a:pt x="168240" y="66770"/>
                    </a:lnTo>
                    <a:close/>
                  </a:path>
                </a:pathLst>
              </a:cu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76;g26fd4ca01da_0_0">
                <a:extLst>
                  <a:ext uri="{FF2B5EF4-FFF2-40B4-BE49-F238E27FC236}">
                    <a16:creationId xmlns:a16="http://schemas.microsoft.com/office/drawing/2014/main" id="{5313ECB2-FFDD-4D4D-9262-DFB47FA30520}"/>
                  </a:ext>
                </a:extLst>
              </p:cNvPr>
              <p:cNvSpPr/>
              <p:nvPr/>
            </p:nvSpPr>
            <p:spPr>
              <a:xfrm>
                <a:off x="4735277" y="2637796"/>
                <a:ext cx="763381" cy="677313"/>
              </a:xfrm>
              <a:custGeom>
                <a:avLst/>
                <a:gdLst/>
                <a:ahLst/>
                <a:cxnLst/>
                <a:rect l="l" t="t" r="r" b="b"/>
                <a:pathLst>
                  <a:path w="763381" h="677313" extrusionOk="0">
                    <a:moveTo>
                      <a:pt x="160696" y="72714"/>
                    </a:moveTo>
                    <a:lnTo>
                      <a:pt x="160696" y="72714"/>
                    </a:lnTo>
                    <a:lnTo>
                      <a:pt x="0" y="677313"/>
                    </a:lnTo>
                    <a:cubicBezTo>
                      <a:pt x="280740" y="644976"/>
                      <a:pt x="466925" y="603313"/>
                      <a:pt x="466925" y="603313"/>
                    </a:cubicBezTo>
                    <a:lnTo>
                      <a:pt x="763381" y="0"/>
                    </a:lnTo>
                    <a:cubicBezTo>
                      <a:pt x="725300" y="13421"/>
                      <a:pt x="475860" y="46587"/>
                      <a:pt x="160696" y="72714"/>
                    </a:cubicBezTo>
                    <a:close/>
                  </a:path>
                </a:pathLst>
              </a:cu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77;g26fd4ca01da_0_0">
                <a:extLst>
                  <a:ext uri="{FF2B5EF4-FFF2-40B4-BE49-F238E27FC236}">
                    <a16:creationId xmlns:a16="http://schemas.microsoft.com/office/drawing/2014/main" id="{1093F05E-716D-4442-9A2C-9F25896CB5AB}"/>
                  </a:ext>
                </a:extLst>
              </p:cNvPr>
              <p:cNvSpPr/>
              <p:nvPr/>
            </p:nvSpPr>
            <p:spPr>
              <a:xfrm>
                <a:off x="4121772" y="4867322"/>
                <a:ext cx="290064" cy="607485"/>
              </a:xfrm>
              <a:custGeom>
                <a:avLst/>
                <a:gdLst/>
                <a:ahLst/>
                <a:cxnLst/>
                <a:rect l="l" t="t" r="r" b="b"/>
                <a:pathLst>
                  <a:path w="290064" h="607485" extrusionOk="0">
                    <a:moveTo>
                      <a:pt x="155620" y="43939"/>
                    </a:moveTo>
                    <a:lnTo>
                      <a:pt x="155591" y="43977"/>
                    </a:lnTo>
                    <a:lnTo>
                      <a:pt x="0" y="607486"/>
                    </a:lnTo>
                    <a:lnTo>
                      <a:pt x="290065" y="0"/>
                    </a:lnTo>
                    <a:cubicBezTo>
                      <a:pt x="244745" y="20498"/>
                      <a:pt x="199596" y="34633"/>
                      <a:pt x="155620" y="43939"/>
                    </a:cubicBez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378;g26fd4ca01da_0_0">
              <a:extLst>
                <a:ext uri="{FF2B5EF4-FFF2-40B4-BE49-F238E27FC236}">
                  <a16:creationId xmlns:a16="http://schemas.microsoft.com/office/drawing/2014/main" id="{B3761458-49C7-4305-8B0C-B0043DB62C76}"/>
                </a:ext>
              </a:extLst>
            </p:cNvPr>
            <p:cNvGrpSpPr/>
            <p:nvPr/>
          </p:nvGrpSpPr>
          <p:grpSpPr>
            <a:xfrm>
              <a:off x="4479665" y="1900917"/>
              <a:ext cx="5294829" cy="1922901"/>
              <a:chOff x="6152091" y="2054667"/>
              <a:chExt cx="5294829" cy="1922901"/>
            </a:xfrm>
          </p:grpSpPr>
          <p:sp>
            <p:nvSpPr>
              <p:cNvPr id="27" name="Google Shape;379;g26fd4ca01da_0_0">
                <a:extLst>
                  <a:ext uri="{FF2B5EF4-FFF2-40B4-BE49-F238E27FC236}">
                    <a16:creationId xmlns:a16="http://schemas.microsoft.com/office/drawing/2014/main" id="{E47E98AD-A1DA-46A7-8A0A-6C3FFF0F3635}"/>
                  </a:ext>
                </a:extLst>
              </p:cNvPr>
              <p:cNvSpPr txBox="1"/>
              <p:nvPr/>
            </p:nvSpPr>
            <p:spPr>
              <a:xfrm>
                <a:off x="6880415" y="2054667"/>
                <a:ext cx="36837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2400" b="1" i="0" u="none" strike="noStrike" cap="none" dirty="0">
                    <a:solidFill>
                      <a:srgbClr val="44546A"/>
                    </a:solidFill>
                    <a:latin typeface="Arial"/>
                    <a:ea typeface="Arial"/>
                    <a:cs typeface="Arial"/>
                    <a:sym typeface="Arial"/>
                  </a:rPr>
                  <a:t>Attention</a:t>
                </a:r>
                <a:endParaRPr sz="2400" dirty="0"/>
              </a:p>
            </p:txBody>
          </p:sp>
          <p:sp>
            <p:nvSpPr>
              <p:cNvPr id="28" name="Google Shape;380;g26fd4ca01da_0_0">
                <a:extLst>
                  <a:ext uri="{FF2B5EF4-FFF2-40B4-BE49-F238E27FC236}">
                    <a16:creationId xmlns:a16="http://schemas.microsoft.com/office/drawing/2014/main" id="{B6FBBBB2-9773-4FEF-9AA0-8B1FAE00AC41}"/>
                  </a:ext>
                </a:extLst>
              </p:cNvPr>
              <p:cNvSpPr txBox="1"/>
              <p:nvPr/>
            </p:nvSpPr>
            <p:spPr>
              <a:xfrm>
                <a:off x="6152091" y="3668811"/>
                <a:ext cx="5294829" cy="3087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GB" sz="1800" b="0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r>
                  <a:rPr lang="en-SG" sz="1800" b="0" i="0" u="none" strike="noStrike" cap="none" dirty="0" err="1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anding</a:t>
                </a:r>
                <a:r>
                  <a:rPr lang="en-SG" sz="1800" b="0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 Page Optimisation</a:t>
                </a:r>
              </a:p>
            </p:txBody>
          </p:sp>
        </p:grpSp>
        <p:sp>
          <p:nvSpPr>
            <p:cNvPr id="16" name="Google Shape;381;g26fd4ca01da_0_0">
              <a:extLst>
                <a:ext uri="{FF2B5EF4-FFF2-40B4-BE49-F238E27FC236}">
                  <a16:creationId xmlns:a16="http://schemas.microsoft.com/office/drawing/2014/main" id="{86D765FF-7EF9-4BA2-983B-C72922EA60B4}"/>
                </a:ext>
              </a:extLst>
            </p:cNvPr>
            <p:cNvSpPr txBox="1"/>
            <p:nvPr/>
          </p:nvSpPr>
          <p:spPr>
            <a:xfrm>
              <a:off x="4142991" y="2136887"/>
              <a:ext cx="720911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32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dirty="0"/>
            </a:p>
          </p:txBody>
        </p:sp>
        <p:sp>
          <p:nvSpPr>
            <p:cNvPr id="17" name="Google Shape;382;g26fd4ca01da_0_0">
              <a:extLst>
                <a:ext uri="{FF2B5EF4-FFF2-40B4-BE49-F238E27FC236}">
                  <a16:creationId xmlns:a16="http://schemas.microsoft.com/office/drawing/2014/main" id="{1E5E6BDF-D825-4159-BF3B-AF8F2439C9B6}"/>
                </a:ext>
              </a:extLst>
            </p:cNvPr>
            <p:cNvSpPr txBox="1"/>
            <p:nvPr/>
          </p:nvSpPr>
          <p:spPr>
            <a:xfrm>
              <a:off x="3669054" y="3176572"/>
              <a:ext cx="720911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3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  <p:sp>
          <p:nvSpPr>
            <p:cNvPr id="18" name="Google Shape;383;g26fd4ca01da_0_0">
              <a:extLst>
                <a:ext uri="{FF2B5EF4-FFF2-40B4-BE49-F238E27FC236}">
                  <a16:creationId xmlns:a16="http://schemas.microsoft.com/office/drawing/2014/main" id="{D6F94C18-D206-4D18-A12F-FFB0ABB8BF37}"/>
                </a:ext>
              </a:extLst>
            </p:cNvPr>
            <p:cNvSpPr txBox="1"/>
            <p:nvPr/>
          </p:nvSpPr>
          <p:spPr>
            <a:xfrm>
              <a:off x="3146882" y="4311210"/>
              <a:ext cx="720911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3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  <p:sp>
          <p:nvSpPr>
            <p:cNvPr id="19" name="Google Shape;384;g26fd4ca01da_0_0">
              <a:extLst>
                <a:ext uri="{FF2B5EF4-FFF2-40B4-BE49-F238E27FC236}">
                  <a16:creationId xmlns:a16="http://schemas.microsoft.com/office/drawing/2014/main" id="{428144C6-FE61-48E1-A5CC-DEB3EE6F02F7}"/>
                </a:ext>
              </a:extLst>
            </p:cNvPr>
            <p:cNvSpPr txBox="1"/>
            <p:nvPr/>
          </p:nvSpPr>
          <p:spPr>
            <a:xfrm>
              <a:off x="2575418" y="5377102"/>
              <a:ext cx="720911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32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  <p:sp>
          <p:nvSpPr>
            <p:cNvPr id="20" name="Google Shape;386;g26fd4ca01da_0_0">
              <a:extLst>
                <a:ext uri="{FF2B5EF4-FFF2-40B4-BE49-F238E27FC236}">
                  <a16:creationId xmlns:a16="http://schemas.microsoft.com/office/drawing/2014/main" id="{BF5F413B-3858-4C1D-8C52-1AD28F0C116A}"/>
                </a:ext>
              </a:extLst>
            </p:cNvPr>
            <p:cNvSpPr txBox="1"/>
            <p:nvPr/>
          </p:nvSpPr>
          <p:spPr>
            <a:xfrm>
              <a:off x="4734461" y="3194149"/>
              <a:ext cx="1157547" cy="3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2400" b="1" i="0" u="none" strike="noStrike" cap="none" dirty="0">
                  <a:solidFill>
                    <a:srgbClr val="4472C4"/>
                  </a:solidFill>
                  <a:latin typeface="Arial"/>
                  <a:ea typeface="Arial"/>
                  <a:cs typeface="Arial"/>
                  <a:sym typeface="Arial"/>
                </a:rPr>
                <a:t>Interest</a:t>
              </a:r>
              <a:endParaRPr sz="2400" dirty="0"/>
            </a:p>
          </p:txBody>
        </p:sp>
        <p:grpSp>
          <p:nvGrpSpPr>
            <p:cNvPr id="21" name="Google Shape;388;g26fd4ca01da_0_0">
              <a:extLst>
                <a:ext uri="{FF2B5EF4-FFF2-40B4-BE49-F238E27FC236}">
                  <a16:creationId xmlns:a16="http://schemas.microsoft.com/office/drawing/2014/main" id="{3EE70087-7C19-4203-AAE8-9D6605A6E2EB}"/>
                </a:ext>
              </a:extLst>
            </p:cNvPr>
            <p:cNvGrpSpPr/>
            <p:nvPr/>
          </p:nvGrpSpPr>
          <p:grpSpPr>
            <a:xfrm>
              <a:off x="3969148" y="4277197"/>
              <a:ext cx="5553228" cy="626087"/>
              <a:chOff x="5641574" y="4430947"/>
              <a:chExt cx="5553228" cy="626087"/>
            </a:xfrm>
          </p:grpSpPr>
          <p:sp>
            <p:nvSpPr>
              <p:cNvPr id="25" name="Google Shape;389;g26fd4ca01da_0_0">
                <a:extLst>
                  <a:ext uri="{FF2B5EF4-FFF2-40B4-BE49-F238E27FC236}">
                    <a16:creationId xmlns:a16="http://schemas.microsoft.com/office/drawing/2014/main" id="{7384DE84-EE01-48B3-BB86-713CA498F79A}"/>
                  </a:ext>
                </a:extLst>
              </p:cNvPr>
              <p:cNvSpPr txBox="1"/>
              <p:nvPr/>
            </p:nvSpPr>
            <p:spPr>
              <a:xfrm>
                <a:off x="5827364" y="4430947"/>
                <a:ext cx="1064998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2400" b="1" i="0" u="none" strike="noStrike" cap="none" dirty="0">
                    <a:solidFill>
                      <a:srgbClr val="ED7D31"/>
                    </a:solidFill>
                    <a:latin typeface="Arial"/>
                    <a:ea typeface="Arial"/>
                    <a:cs typeface="Arial"/>
                    <a:sym typeface="Arial"/>
                  </a:rPr>
                  <a:t>Desire</a:t>
                </a:r>
                <a:endParaRPr sz="2400" dirty="0"/>
              </a:p>
            </p:txBody>
          </p:sp>
          <p:sp>
            <p:nvSpPr>
              <p:cNvPr id="26" name="Google Shape;390;g26fd4ca01da_0_0">
                <a:extLst>
                  <a:ext uri="{FF2B5EF4-FFF2-40B4-BE49-F238E27FC236}">
                    <a16:creationId xmlns:a16="http://schemas.microsoft.com/office/drawing/2014/main" id="{C0381BCC-9409-4A72-A874-79BC6076ECD5}"/>
                  </a:ext>
                </a:extLst>
              </p:cNvPr>
              <p:cNvSpPr txBox="1"/>
              <p:nvPr/>
            </p:nvSpPr>
            <p:spPr>
              <a:xfrm>
                <a:off x="5641574" y="4748278"/>
                <a:ext cx="5553228" cy="3087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rgbClr val="7F7F7F"/>
                    </a:solidFill>
                    <a:latin typeface="Arial"/>
                    <a:cs typeface="Arial"/>
                    <a:sym typeface="Arial"/>
                  </a:rPr>
                  <a:t>S</a:t>
                </a:r>
                <a:r>
                  <a:rPr lang="en-SG" dirty="0" err="1">
                    <a:solidFill>
                      <a:srgbClr val="7F7F7F"/>
                    </a:solidFill>
                    <a:latin typeface="Arial"/>
                    <a:cs typeface="Arial"/>
                    <a:sym typeface="Arial"/>
                  </a:rPr>
                  <a:t>howcase</a:t>
                </a:r>
                <a:r>
                  <a:rPr lang="en-SG" dirty="0">
                    <a:solidFill>
                      <a:srgbClr val="7F7F7F"/>
                    </a:solidFill>
                    <a:latin typeface="Arial"/>
                    <a:cs typeface="Arial"/>
                    <a:sym typeface="Arial"/>
                  </a:rPr>
                  <a:t> past projects with significant Partners</a:t>
                </a:r>
              </a:p>
            </p:txBody>
          </p:sp>
        </p:grpSp>
        <p:grpSp>
          <p:nvGrpSpPr>
            <p:cNvPr id="22" name="Google Shape;391;g26fd4ca01da_0_0">
              <a:extLst>
                <a:ext uri="{FF2B5EF4-FFF2-40B4-BE49-F238E27FC236}">
                  <a16:creationId xmlns:a16="http://schemas.microsoft.com/office/drawing/2014/main" id="{ACE0BCEF-3FC0-4ACC-9861-81801283B64F}"/>
                </a:ext>
              </a:extLst>
            </p:cNvPr>
            <p:cNvGrpSpPr/>
            <p:nvPr/>
          </p:nvGrpSpPr>
          <p:grpSpPr>
            <a:xfrm>
              <a:off x="3457204" y="5236124"/>
              <a:ext cx="4400829" cy="851118"/>
              <a:chOff x="5129630" y="5389874"/>
              <a:chExt cx="4400829" cy="851118"/>
            </a:xfrm>
          </p:grpSpPr>
          <p:sp>
            <p:nvSpPr>
              <p:cNvPr id="23" name="Google Shape;392;g26fd4ca01da_0_0">
                <a:extLst>
                  <a:ext uri="{FF2B5EF4-FFF2-40B4-BE49-F238E27FC236}">
                    <a16:creationId xmlns:a16="http://schemas.microsoft.com/office/drawing/2014/main" id="{197B51E0-DE20-45BC-9EA0-FFD9FC1111E2}"/>
                  </a:ext>
                </a:extLst>
              </p:cNvPr>
              <p:cNvSpPr txBox="1"/>
              <p:nvPr/>
            </p:nvSpPr>
            <p:spPr>
              <a:xfrm>
                <a:off x="5321362" y="5389874"/>
                <a:ext cx="3667200" cy="3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SG" sz="2400" b="1" i="0" u="none" strike="noStrike" cap="none" dirty="0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Action</a:t>
                </a:r>
                <a:endParaRPr sz="2400" dirty="0"/>
              </a:p>
            </p:txBody>
          </p:sp>
          <p:sp>
            <p:nvSpPr>
              <p:cNvPr id="24" name="Google Shape;393;g26fd4ca01da_0_0">
                <a:extLst>
                  <a:ext uri="{FF2B5EF4-FFF2-40B4-BE49-F238E27FC236}">
                    <a16:creationId xmlns:a16="http://schemas.microsoft.com/office/drawing/2014/main" id="{0880467A-2189-49F3-A66A-FA63125679F8}"/>
                  </a:ext>
                </a:extLst>
              </p:cNvPr>
              <p:cNvSpPr txBox="1"/>
              <p:nvPr/>
            </p:nvSpPr>
            <p:spPr>
              <a:xfrm>
                <a:off x="5129630" y="5700642"/>
                <a:ext cx="4400829" cy="540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SG" sz="1800" b="0" i="0" u="none" strike="noStrike" cap="none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WhatsApp/Telegram Contact (Consultation)</a:t>
                </a:r>
              </a:p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SG" dirty="0">
                    <a:solidFill>
                      <a:srgbClr val="7F7F7F"/>
                    </a:solidFill>
                    <a:latin typeface="Arial"/>
                    <a:cs typeface="Arial"/>
                    <a:sym typeface="Arial"/>
                  </a:rPr>
                  <a:t>Submit Details &amp; Book Appointments</a:t>
                </a:r>
              </a:p>
            </p:txBody>
          </p:sp>
        </p:grpSp>
      </p:grpSp>
      <p:sp>
        <p:nvSpPr>
          <p:cNvPr id="41" name="Google Shape;380;g26fd4ca01da_0_0">
            <a:extLst>
              <a:ext uri="{FF2B5EF4-FFF2-40B4-BE49-F238E27FC236}">
                <a16:creationId xmlns:a16="http://schemas.microsoft.com/office/drawing/2014/main" id="{402DE358-058E-4472-954B-A56B32D12E6E}"/>
              </a:ext>
            </a:extLst>
          </p:cNvPr>
          <p:cNvSpPr txBox="1"/>
          <p:nvPr/>
        </p:nvSpPr>
        <p:spPr>
          <a:xfrm>
            <a:off x="6195284" y="1582122"/>
            <a:ext cx="547034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SEM- Google Ads, Facebook and Instagram Ads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SG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5094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10150C30-9579-473E-BA18-E66933A291B7}"/>
              </a:ext>
            </a:extLst>
          </p:cNvPr>
          <p:cNvSpPr txBox="1">
            <a:spLocks/>
          </p:cNvSpPr>
          <p:nvPr/>
        </p:nvSpPr>
        <p:spPr>
          <a:xfrm>
            <a:off x="270669" y="236653"/>
            <a:ext cx="6861651" cy="809897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u="sng" dirty="0"/>
              <a:t>SMART Marketing Goals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09CA39-A802-4DF4-9E9F-CB99A8534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681889"/>
              </p:ext>
            </p:extLst>
          </p:nvPr>
        </p:nvGraphicFramePr>
        <p:xfrm>
          <a:off x="404947" y="1046551"/>
          <a:ext cx="11312435" cy="52141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2487">
                  <a:extLst>
                    <a:ext uri="{9D8B030D-6E8A-4147-A177-3AD203B41FA5}">
                      <a16:colId xmlns:a16="http://schemas.microsoft.com/office/drawing/2014/main" val="1903477677"/>
                    </a:ext>
                  </a:extLst>
                </a:gridCol>
                <a:gridCol w="2262487">
                  <a:extLst>
                    <a:ext uri="{9D8B030D-6E8A-4147-A177-3AD203B41FA5}">
                      <a16:colId xmlns:a16="http://schemas.microsoft.com/office/drawing/2014/main" val="3693268761"/>
                    </a:ext>
                  </a:extLst>
                </a:gridCol>
                <a:gridCol w="2221650">
                  <a:extLst>
                    <a:ext uri="{9D8B030D-6E8A-4147-A177-3AD203B41FA5}">
                      <a16:colId xmlns:a16="http://schemas.microsoft.com/office/drawing/2014/main" val="3096592976"/>
                    </a:ext>
                  </a:extLst>
                </a:gridCol>
                <a:gridCol w="2303324">
                  <a:extLst>
                    <a:ext uri="{9D8B030D-6E8A-4147-A177-3AD203B41FA5}">
                      <a16:colId xmlns:a16="http://schemas.microsoft.com/office/drawing/2014/main" val="4233742339"/>
                    </a:ext>
                  </a:extLst>
                </a:gridCol>
                <a:gridCol w="2262487">
                  <a:extLst>
                    <a:ext uri="{9D8B030D-6E8A-4147-A177-3AD203B41FA5}">
                      <a16:colId xmlns:a16="http://schemas.microsoft.com/office/drawing/2014/main" val="3519394371"/>
                    </a:ext>
                  </a:extLst>
                </a:gridCol>
              </a:tblGrid>
              <a:tr h="1041712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Channel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Metric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KPI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Goals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Customer Life</a:t>
                      </a:r>
                      <a:r>
                        <a:rPr lang="en-SG" sz="2000" baseline="0" dirty="0"/>
                        <a:t> Cycle Stage</a:t>
                      </a:r>
                      <a:endParaRPr lang="en-SG" sz="2000" dirty="0"/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189207"/>
                  </a:ext>
                </a:extLst>
              </a:tr>
              <a:tr h="792620">
                <a:tc rowSpan="3">
                  <a:txBody>
                    <a:bodyPr/>
                    <a:lstStyle/>
                    <a:p>
                      <a:pPr algn="ctr"/>
                      <a:r>
                        <a:rPr lang="en-SG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Facebook/</a:t>
                      </a:r>
                      <a:r>
                        <a:rPr lang="en-SG" sz="20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LinkedInAds</a:t>
                      </a:r>
                      <a:endParaRPr lang="en-SG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Estimated Daily Cost</a:t>
                      </a:r>
                      <a:r>
                        <a:rPr lang="en-SG" sz="1800" b="0" i="0" u="none" strike="noStrike" cap="none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SGD</a:t>
                      </a:r>
                      <a:r>
                        <a:rPr lang="en-SG" sz="1800" b="0" i="0" u="none" strike="noStrike" cap="none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50.00</a:t>
                      </a:r>
                      <a:r>
                        <a:rPr lang="en-SG" sz="1800" b="0" i="0" u="none" strike="noStrike" cap="none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 Success Rate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SGD</a:t>
                      </a:r>
                      <a:r>
                        <a:rPr lang="en-SG" sz="1800" b="0" i="0" u="none" strike="noStrike" cap="none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1,500 </a:t>
                      </a:r>
                      <a:r>
                        <a:rPr lang="en-SG" sz="1400" b="0" i="0" u="none" strike="noStrike" cap="none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(Include GST)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Monthly</a:t>
                      </a:r>
                      <a:r>
                        <a:rPr lang="en-US" sz="1400" b="0" i="0" u="none" strike="noStrike" cap="none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Awareness</a:t>
                      </a:r>
                      <a:endParaRPr sz="1800" b="0" i="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964064"/>
                  </a:ext>
                </a:extLst>
              </a:tr>
              <a:tr h="49537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Reach: 1K </a:t>
                      </a:r>
                      <a:r>
                        <a:rPr lang="en-SG" sz="1800" b="0" i="0" u="none" strike="noStrike" cap="none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</a:t>
                      </a: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2.5K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Reach:</a:t>
                      </a:r>
                      <a:r>
                        <a:rPr lang="en-SG" sz="1800" b="0" i="0" u="none" strike="noStrike" cap="none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200</a:t>
                      </a: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– 500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Reach:</a:t>
                      </a:r>
                      <a:r>
                        <a:rPr lang="en-SG" sz="1800" b="0" i="0" u="none" strike="noStrike" cap="none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6K</a:t>
                      </a: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– 15K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652087"/>
                  </a:ext>
                </a:extLst>
              </a:tr>
              <a:tr h="49537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 – 200 Link Clicks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 – 60 Link Clicks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SG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Link Clicks 24 – 720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998406"/>
                  </a:ext>
                </a:extLst>
              </a:tr>
              <a:tr h="897987">
                <a:tc>
                  <a:txBody>
                    <a:bodyPr/>
                    <a:lstStyle/>
                    <a:p>
                      <a:pPr algn="ctr"/>
                      <a:r>
                        <a:rPr lang="en-SG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Landing</a:t>
                      </a:r>
                      <a:r>
                        <a:rPr lang="en-SG" sz="20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Page</a:t>
                      </a:r>
                      <a:endParaRPr lang="en-SG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Daily Visitors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10-15</a:t>
                      </a:r>
                      <a:endParaRPr sz="1800" b="0" i="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50% Success Rate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to 8</a:t>
                      </a:r>
                      <a:endParaRPr sz="1800" b="0" i="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150 –240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Monthly</a:t>
                      </a:r>
                      <a:r>
                        <a:rPr lang="en-US" sz="1400" b="0" i="0" u="none" strike="noStrike" cap="none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Consideration / Decision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189072"/>
                  </a:ext>
                </a:extLst>
              </a:tr>
              <a:tr h="759625">
                <a:tc>
                  <a:txBody>
                    <a:bodyPr/>
                    <a:lstStyle/>
                    <a:p>
                      <a:pPr algn="ctr"/>
                      <a:r>
                        <a:rPr lang="en-SG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Sign Ups</a:t>
                      </a:r>
                      <a:r>
                        <a:rPr lang="en-SG" sz="20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(WhatsApp)</a:t>
                      </a:r>
                      <a:endParaRPr lang="en-SG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Daily Visitors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 – 10</a:t>
                      </a:r>
                      <a:endParaRPr sz="1800" b="0" i="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50% Success Rate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– 5</a:t>
                      </a:r>
                      <a:endParaRPr sz="1800" b="0" i="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90 - 150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Monthly</a:t>
                      </a:r>
                      <a:r>
                        <a:rPr lang="en-US" sz="1400" b="0" i="0" u="none" strike="noStrike" cap="none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Estimate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</a:t>
                      </a:r>
                      <a:endParaRPr sz="1800" b="0" i="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00590"/>
                  </a:ext>
                </a:extLst>
              </a:tr>
              <a:tr h="701740">
                <a:tc>
                  <a:txBody>
                    <a:bodyPr/>
                    <a:lstStyle/>
                    <a:p>
                      <a:pPr algn="ctr"/>
                      <a:r>
                        <a:rPr lang="en-SG" sz="2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Closing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Daily Visitors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2 - 6</a:t>
                      </a:r>
                      <a:endParaRPr sz="1800" b="0" i="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50% Success Rate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– 3 </a:t>
                      </a:r>
                      <a:endParaRPr sz="1800" b="0" i="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 – 45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Monthly Estimate</a:t>
                      </a: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800" b="0" i="0" u="none" strike="noStrike" cap="none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97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713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5E4766-296E-47AF-95C8-E699CA485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188" y="2288804"/>
            <a:ext cx="7347932" cy="22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5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249062A-D4B8-4980-B15D-2F0CF58B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3" y="493982"/>
            <a:ext cx="2743200" cy="781259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PERSONA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5C97E3-0CF5-415A-BEEC-B465AA7F13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9133" y="1588170"/>
            <a:ext cx="6968690" cy="3108958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GB" sz="1800" b="1" dirty="0"/>
              <a:t>Name:</a:t>
            </a:r>
            <a:r>
              <a:rPr lang="en-GB" sz="1800" dirty="0"/>
              <a:t> Sam Tan</a:t>
            </a:r>
          </a:p>
          <a:p>
            <a:r>
              <a:rPr lang="en-GB" sz="1800" b="1" dirty="0"/>
              <a:t>Age:</a:t>
            </a:r>
            <a:r>
              <a:rPr lang="en-GB" sz="1800" dirty="0"/>
              <a:t> 38</a:t>
            </a:r>
          </a:p>
          <a:p>
            <a:r>
              <a:rPr lang="en-GB" sz="1800" b="1" dirty="0"/>
              <a:t>Occupation:</a:t>
            </a:r>
            <a:r>
              <a:rPr lang="en-GB" sz="1800" dirty="0"/>
              <a:t> Owner of a Medium-Sized Retail Store</a:t>
            </a:r>
          </a:p>
          <a:p>
            <a:r>
              <a:rPr lang="en-GB" sz="1800" b="1" dirty="0"/>
              <a:t>Education Level:</a:t>
            </a:r>
            <a:r>
              <a:rPr lang="en-GB" sz="1800" dirty="0"/>
              <a:t> Bachelor’s Degree in Business Administration</a:t>
            </a:r>
          </a:p>
          <a:p>
            <a:r>
              <a:rPr lang="en-GB" sz="1800" b="1" dirty="0"/>
              <a:t>Location:</a:t>
            </a:r>
            <a:r>
              <a:rPr lang="en-GB" sz="1800" dirty="0"/>
              <a:t> Singapore</a:t>
            </a:r>
          </a:p>
          <a:p>
            <a:r>
              <a:rPr lang="en-GB" sz="1800" b="1" dirty="0"/>
              <a:t>Marital Status:</a:t>
            </a:r>
            <a:r>
              <a:rPr lang="en-GB" sz="1800" dirty="0"/>
              <a:t> Married with two children</a:t>
            </a:r>
          </a:p>
          <a:p>
            <a:r>
              <a:rPr lang="en-GB" sz="1800" b="1" dirty="0"/>
              <a:t>Income:</a:t>
            </a:r>
            <a:r>
              <a:rPr lang="en-GB" sz="1800" dirty="0"/>
              <a:t> SGD 100,000 annually</a:t>
            </a:r>
          </a:p>
        </p:txBody>
      </p:sp>
    </p:spTree>
    <p:extLst>
      <p:ext uri="{BB962C8B-B14F-4D97-AF65-F5344CB8AC3E}">
        <p14:creationId xmlns:p14="http://schemas.microsoft.com/office/powerpoint/2010/main" val="605044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7CD0B2-B70F-4ED0-B407-825C6BA304B0}"/>
              </a:ext>
            </a:extLst>
          </p:cNvPr>
          <p:cNvSpPr txBox="1"/>
          <p:nvPr/>
        </p:nvSpPr>
        <p:spPr>
          <a:xfrm>
            <a:off x="1337912" y="312101"/>
            <a:ext cx="633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+mj-lt"/>
              </a:rPr>
              <a:t>SEM- Google Ads</a:t>
            </a:r>
            <a:endParaRPr lang="en-SG" sz="36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0FE63-D101-4DE1-9A7C-D14151248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12" y="1216681"/>
            <a:ext cx="8690293" cy="54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38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27863D-6F5F-49E6-BD39-2CA390B6BB80}"/>
              </a:ext>
            </a:extLst>
          </p:cNvPr>
          <p:cNvSpPr txBox="1"/>
          <p:nvPr/>
        </p:nvSpPr>
        <p:spPr>
          <a:xfrm>
            <a:off x="4042610" y="271699"/>
            <a:ext cx="3731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+mj-lt"/>
              </a:rPr>
              <a:t>Keywords Setup</a:t>
            </a:r>
            <a:endParaRPr lang="en-SG" sz="4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F2261-0FB0-410A-A9EF-861DE61C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261" y="1590616"/>
            <a:ext cx="8647477" cy="509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33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BC96D-6113-4411-B976-C1DE5018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12" y="0"/>
            <a:ext cx="8659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40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26EA4F-3EF2-48C8-BAB1-FD73335B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131" y="2656129"/>
            <a:ext cx="5772380" cy="1545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C6C91-9CAE-4F90-B2D1-D73F7A1B4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94" y="1720072"/>
            <a:ext cx="3294549" cy="5137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28BD8E-CF92-4908-AD10-9E6F9CE7B382}"/>
              </a:ext>
            </a:extLst>
          </p:cNvPr>
          <p:cNvSpPr txBox="1"/>
          <p:nvPr/>
        </p:nvSpPr>
        <p:spPr>
          <a:xfrm>
            <a:off x="1203158" y="558265"/>
            <a:ext cx="6737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Preview of the Google Ads</a:t>
            </a:r>
            <a:endParaRPr lang="en-SG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1892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D2F1DA-E9C4-421D-BEA9-7387EE91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1" y="1410125"/>
            <a:ext cx="11771697" cy="5145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D20CB3-3BE1-4D94-9894-7EEC66DE7274}"/>
              </a:ext>
            </a:extLst>
          </p:cNvPr>
          <p:cNvSpPr txBox="1"/>
          <p:nvPr/>
        </p:nvSpPr>
        <p:spPr>
          <a:xfrm>
            <a:off x="1905801" y="519764"/>
            <a:ext cx="74114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Google Display Ad Billboard</a:t>
            </a:r>
            <a:endParaRPr lang="en-SG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0204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643E8F-EF90-4B24-90D9-4C67BC374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97" y="1583084"/>
            <a:ext cx="10289406" cy="5025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351D3B-E171-4BA6-B20A-D4F4A3DF60B5}"/>
              </a:ext>
            </a:extLst>
          </p:cNvPr>
          <p:cNvSpPr txBox="1"/>
          <p:nvPr/>
        </p:nvSpPr>
        <p:spPr>
          <a:xfrm>
            <a:off x="2361398" y="558266"/>
            <a:ext cx="74692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Google Ads Mobile Banner</a:t>
            </a:r>
            <a:endParaRPr lang="en-SG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550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2A7A54-87EE-44C5-86F3-91DE526D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72" y="1526367"/>
            <a:ext cx="11298455" cy="5239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E5684D-9DDC-40D5-9B7B-DAC2F5474809}"/>
              </a:ext>
            </a:extLst>
          </p:cNvPr>
          <p:cNvSpPr txBox="1"/>
          <p:nvPr/>
        </p:nvSpPr>
        <p:spPr>
          <a:xfrm>
            <a:off x="1049154" y="221381"/>
            <a:ext cx="10135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Google Display </a:t>
            </a:r>
            <a:r>
              <a:rPr lang="en-GB" sz="4400" dirty="0" err="1">
                <a:latin typeface="+mj-lt"/>
              </a:rPr>
              <a:t>Halfpage</a:t>
            </a:r>
            <a:r>
              <a:rPr lang="en-GB" sz="4400" dirty="0">
                <a:latin typeface="+mj-lt"/>
              </a:rPr>
              <a:t> Ad </a:t>
            </a:r>
            <a:endParaRPr lang="en-SG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0881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D9C703-0497-4786-9EE8-02F7FC7B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7" y="1809549"/>
            <a:ext cx="11150845" cy="4803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218BE-6AF4-46EA-9617-709DFCFDBF1E}"/>
              </a:ext>
            </a:extLst>
          </p:cNvPr>
          <p:cNvSpPr txBox="1"/>
          <p:nvPr/>
        </p:nvSpPr>
        <p:spPr>
          <a:xfrm>
            <a:off x="1251284" y="693019"/>
            <a:ext cx="7594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Designing Of Facebook Post</a:t>
            </a:r>
            <a:endParaRPr lang="en-SG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9389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6A6E67-744A-4AC9-B020-C7702910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010" y="1237951"/>
            <a:ext cx="5337979" cy="5443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CCEC2F-3938-41AD-B04A-9CF770C1FE25}"/>
              </a:ext>
            </a:extLst>
          </p:cNvPr>
          <p:cNvSpPr txBox="1"/>
          <p:nvPr/>
        </p:nvSpPr>
        <p:spPr>
          <a:xfrm>
            <a:off x="2606841" y="190149"/>
            <a:ext cx="6978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Mock Up Of Facebook Post</a:t>
            </a:r>
            <a:endParaRPr lang="en-SG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789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370F04-63BA-40AA-B76C-F2C06A6F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81" y="1463040"/>
            <a:ext cx="10217037" cy="4874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7F41C6-019C-4A9B-873A-DF9ED016BEF4}"/>
              </a:ext>
            </a:extLst>
          </p:cNvPr>
          <p:cNvSpPr txBox="1"/>
          <p:nvPr/>
        </p:nvSpPr>
        <p:spPr>
          <a:xfrm>
            <a:off x="1665171" y="500514"/>
            <a:ext cx="3994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Mock Up Landing Page</a:t>
            </a:r>
            <a:endParaRPr lang="en-SG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021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3424DC0-6358-49F2-88C8-61B535EDF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008931"/>
              </p:ext>
            </p:extLst>
          </p:nvPr>
        </p:nvGraphicFramePr>
        <p:xfrm>
          <a:off x="720290" y="164333"/>
          <a:ext cx="10751419" cy="305050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162117">
                  <a:extLst>
                    <a:ext uri="{9D8B030D-6E8A-4147-A177-3AD203B41FA5}">
                      <a16:colId xmlns:a16="http://schemas.microsoft.com/office/drawing/2014/main" val="451117259"/>
                    </a:ext>
                  </a:extLst>
                </a:gridCol>
                <a:gridCol w="5589302">
                  <a:extLst>
                    <a:ext uri="{9D8B030D-6E8A-4147-A177-3AD203B41FA5}">
                      <a16:colId xmlns:a16="http://schemas.microsoft.com/office/drawing/2014/main" val="3775705651"/>
                    </a:ext>
                  </a:extLst>
                </a:gridCol>
              </a:tblGrid>
              <a:tr h="43139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Pain Points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Motivations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434081"/>
                  </a:ext>
                </a:extLst>
              </a:tr>
              <a:tr h="2619116">
                <a:tc>
                  <a:txBody>
                    <a:bodyPr/>
                    <a:lstStyle/>
                    <a:p>
                      <a:r>
                        <a:rPr lang="en-GB" sz="1600" b="1" dirty="0"/>
                        <a:t>Transition Management:</a:t>
                      </a:r>
                      <a:r>
                        <a:rPr lang="en-GB" sz="1600" dirty="0"/>
                        <a:t> Difficulty in relocating and setting up a new space, including installation of essential systems like air conditioning.</a:t>
                      </a:r>
                    </a:p>
                    <a:p>
                      <a:endParaRPr lang="en-GB" sz="1600" b="1" dirty="0"/>
                    </a:p>
                    <a:p>
                      <a:r>
                        <a:rPr lang="en-GB" sz="1600" b="1" dirty="0"/>
                        <a:t>Minimizing Downtime:</a:t>
                      </a:r>
                      <a:r>
                        <a:rPr lang="en-GB" sz="1600" dirty="0"/>
                        <a:t> Concerned about minimizing operational disruptions during the move.</a:t>
                      </a:r>
                    </a:p>
                    <a:p>
                      <a:endParaRPr lang="en-GB" sz="1600" b="1" dirty="0"/>
                    </a:p>
                    <a:p>
                      <a:r>
                        <a:rPr lang="en-GB" sz="1600" b="1" dirty="0"/>
                        <a:t>Budget Constraints:</a:t>
                      </a:r>
                      <a:r>
                        <a:rPr lang="en-GB" sz="1600" dirty="0"/>
                        <a:t> Managing costs associated with relocation, including installation of new systems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Seamless Transition:</a:t>
                      </a:r>
                      <a:r>
                        <a:rPr lang="en-GB" sz="1600" dirty="0"/>
                        <a:t> Ensure a smooth and efficient move to the new space with minimal interruption to business operations.</a:t>
                      </a:r>
                    </a:p>
                    <a:p>
                      <a:endParaRPr lang="en-GB" sz="1600" b="1" dirty="0"/>
                    </a:p>
                    <a:p>
                      <a:r>
                        <a:rPr lang="en-GB" sz="1600" b="1" dirty="0"/>
                        <a:t>Comfort and Efficiency:</a:t>
                      </a:r>
                      <a:r>
                        <a:rPr lang="en-GB" sz="1600" dirty="0"/>
                        <a:t> Quickly establish a comfortable environment in the new location to support employee productivity and customer satisfaction.</a:t>
                      </a:r>
                    </a:p>
                    <a:p>
                      <a:endParaRPr lang="en-GB" sz="1600" b="1" dirty="0"/>
                    </a:p>
                    <a:p>
                      <a:r>
                        <a:rPr lang="en-GB" sz="1600" b="1" dirty="0"/>
                        <a:t>Cost Management:</a:t>
                      </a:r>
                      <a:r>
                        <a:rPr lang="en-GB" sz="1600" dirty="0"/>
                        <a:t> Find cost-effective solutions that fit within the budget allocated for the relocation.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815982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1D2A41CB-55E1-4FD3-A952-713B06CBB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195213"/>
              </p:ext>
            </p:extLst>
          </p:nvPr>
        </p:nvGraphicFramePr>
        <p:xfrm>
          <a:off x="720289" y="3356713"/>
          <a:ext cx="10751419" cy="305050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162117">
                  <a:extLst>
                    <a:ext uri="{9D8B030D-6E8A-4147-A177-3AD203B41FA5}">
                      <a16:colId xmlns:a16="http://schemas.microsoft.com/office/drawing/2014/main" val="451117259"/>
                    </a:ext>
                  </a:extLst>
                </a:gridCol>
                <a:gridCol w="5589302">
                  <a:extLst>
                    <a:ext uri="{9D8B030D-6E8A-4147-A177-3AD203B41FA5}">
                      <a16:colId xmlns:a16="http://schemas.microsoft.com/office/drawing/2014/main" val="3775705651"/>
                    </a:ext>
                  </a:extLst>
                </a:gridCol>
              </a:tblGrid>
              <a:tr h="43139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Challenges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Core Values and Beliefs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434081"/>
                  </a:ext>
                </a:extLst>
              </a:tr>
              <a:tr h="2619116">
                <a:tc>
                  <a:txBody>
                    <a:bodyPr/>
                    <a:lstStyle/>
                    <a:p>
                      <a:r>
                        <a:rPr lang="en-GB" sz="1600" b="1" dirty="0"/>
                        <a:t>Coordination of Services:</a:t>
                      </a:r>
                      <a:r>
                        <a:rPr lang="en-GB" sz="1600" dirty="0"/>
                        <a:t> Difficulty coordinating multiple service providers during the relocation process, including AC installation.</a:t>
                      </a:r>
                    </a:p>
                    <a:p>
                      <a:endParaRPr lang="en-GB" sz="1600" b="1" dirty="0"/>
                    </a:p>
                    <a:p>
                      <a:r>
                        <a:rPr lang="en-GB" sz="1600" b="1" dirty="0"/>
                        <a:t>Time Constraints:</a:t>
                      </a:r>
                      <a:r>
                        <a:rPr lang="en-GB" sz="1600" dirty="0"/>
                        <a:t> Limited time to oversee the installation process due to the busy schedule of managing the move.</a:t>
                      </a:r>
                    </a:p>
                    <a:p>
                      <a:endParaRPr lang="en-GB" sz="1600" b="1" dirty="0"/>
                    </a:p>
                    <a:p>
                      <a:r>
                        <a:rPr lang="en-GB" sz="1600" b="1" dirty="0"/>
                        <a:t>Reliability of Providers:</a:t>
                      </a:r>
                      <a:r>
                        <a:rPr lang="en-GB" sz="1600" dirty="0"/>
                        <a:t> Need for reliable and prompt service providers who can meet tight deadlines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Coordination of Services:</a:t>
                      </a:r>
                      <a:r>
                        <a:rPr lang="en-GB" sz="1600" dirty="0"/>
                        <a:t> Difficulty coordinating multiple service providers during the relocation process, including AC installation.</a:t>
                      </a:r>
                    </a:p>
                    <a:p>
                      <a:endParaRPr lang="en-GB" sz="1600" b="1" dirty="0"/>
                    </a:p>
                    <a:p>
                      <a:r>
                        <a:rPr lang="en-GB" sz="1600" b="1" dirty="0"/>
                        <a:t>Time Constraints:</a:t>
                      </a:r>
                      <a:r>
                        <a:rPr lang="en-GB" sz="1600" dirty="0"/>
                        <a:t> Limited time to oversee the installation process due to the busy schedule of managing the move.</a:t>
                      </a:r>
                    </a:p>
                    <a:p>
                      <a:endParaRPr lang="en-GB" sz="1600" b="1" dirty="0"/>
                    </a:p>
                    <a:p>
                      <a:r>
                        <a:rPr lang="en-GB" sz="1600" b="1" dirty="0"/>
                        <a:t>Reliability of Providers:</a:t>
                      </a:r>
                      <a:r>
                        <a:rPr lang="en-GB" sz="1600" dirty="0"/>
                        <a:t> Need for reliable and prompt service providers who can meet tight deadlines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815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528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E7B7EB-502A-4684-B2CF-7E12E1975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91" y="1578543"/>
            <a:ext cx="2336617" cy="5032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49D0CA-0005-4A70-A55B-001329E6EAE0}"/>
              </a:ext>
            </a:extLst>
          </p:cNvPr>
          <p:cNvSpPr txBox="1"/>
          <p:nvPr/>
        </p:nvSpPr>
        <p:spPr>
          <a:xfrm>
            <a:off x="3054416" y="462013"/>
            <a:ext cx="6083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Landing Page - Mobile</a:t>
            </a:r>
            <a:endParaRPr lang="en-SG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7026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43048A-0259-4901-8410-C14DCDEB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1" y="1389070"/>
            <a:ext cx="11261558" cy="5244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06DCCD-E2CE-4784-9A4C-566279A63311}"/>
              </a:ext>
            </a:extLst>
          </p:cNvPr>
          <p:cNvSpPr txBox="1"/>
          <p:nvPr/>
        </p:nvSpPr>
        <p:spPr>
          <a:xfrm>
            <a:off x="1645919" y="224228"/>
            <a:ext cx="8807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Mock Up Landing Page(About Us)</a:t>
            </a:r>
            <a:endParaRPr lang="en-SG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514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CCE980-23ED-4009-A9E2-C816C1A762C0}"/>
              </a:ext>
            </a:extLst>
          </p:cNvPr>
          <p:cNvSpPr txBox="1"/>
          <p:nvPr/>
        </p:nvSpPr>
        <p:spPr>
          <a:xfrm>
            <a:off x="3054416" y="462013"/>
            <a:ext cx="6083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Landing Page - Mobile</a:t>
            </a:r>
            <a:endParaRPr lang="en-SG" sz="44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668EDB-AA5A-4A2A-9B00-A25553A7B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19" y="1451838"/>
            <a:ext cx="2375759" cy="52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61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585818F-8BB9-415D-AC52-8253B4A30BDE}"/>
              </a:ext>
            </a:extLst>
          </p:cNvPr>
          <p:cNvSpPr txBox="1"/>
          <p:nvPr/>
        </p:nvSpPr>
        <p:spPr>
          <a:xfrm>
            <a:off x="922421" y="436880"/>
            <a:ext cx="875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Mock Up Landing Page(Featured Projects)</a:t>
            </a:r>
            <a:endParaRPr lang="en-SG" sz="28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07F5F-389C-4A7A-9D60-3BFA1412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06" y="1193376"/>
            <a:ext cx="10510787" cy="55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89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06EBEA-2DED-4A9A-A1A0-85E52E1281DC}"/>
              </a:ext>
            </a:extLst>
          </p:cNvPr>
          <p:cNvSpPr txBox="1"/>
          <p:nvPr/>
        </p:nvSpPr>
        <p:spPr>
          <a:xfrm>
            <a:off x="3054416" y="462013"/>
            <a:ext cx="6083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Landing Page - Mobile</a:t>
            </a:r>
            <a:endParaRPr lang="en-SG" sz="44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B577CF-5565-4617-83A5-6F9CBFC6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1" y="1389887"/>
            <a:ext cx="2553056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22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506676-C1D7-4D4D-8BA3-5EDC17708BA7}"/>
              </a:ext>
            </a:extLst>
          </p:cNvPr>
          <p:cNvSpPr txBox="1"/>
          <p:nvPr/>
        </p:nvSpPr>
        <p:spPr>
          <a:xfrm>
            <a:off x="922421" y="436880"/>
            <a:ext cx="6575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Mock Up Landing Page(Why Work With Us)</a:t>
            </a:r>
            <a:endParaRPr lang="en-SG" sz="2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92125-1C23-41BE-A693-CCD0F3AE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19" y="1303420"/>
            <a:ext cx="10501162" cy="52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08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0B6D2B-DFBC-44AB-AFBE-2BB24CD5375E}"/>
              </a:ext>
            </a:extLst>
          </p:cNvPr>
          <p:cNvSpPr txBox="1"/>
          <p:nvPr/>
        </p:nvSpPr>
        <p:spPr>
          <a:xfrm>
            <a:off x="3054416" y="462013"/>
            <a:ext cx="6083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Landing Page - Mobile</a:t>
            </a:r>
            <a:endParaRPr lang="en-SG" sz="44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9102E-AF3B-4D77-845E-024C26D6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944" y="1358889"/>
            <a:ext cx="2572109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81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6FA3CE9-1DEC-4259-A4C7-5CB6B92B3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1385720"/>
            <a:ext cx="10830560" cy="53016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2D33C01-7D77-43E7-A5F9-82E92C9A5BD6}"/>
              </a:ext>
            </a:extLst>
          </p:cNvPr>
          <p:cNvSpPr txBox="1"/>
          <p:nvPr/>
        </p:nvSpPr>
        <p:spPr>
          <a:xfrm>
            <a:off x="922421" y="510139"/>
            <a:ext cx="10685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+mj-lt"/>
              </a:rPr>
              <a:t>Mock Up Landing Page(Prominent Customers)</a:t>
            </a:r>
            <a:endParaRPr lang="en-SG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811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72CE48-350F-4C21-8029-3D174F13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472" y="1370834"/>
            <a:ext cx="2553056" cy="5487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1AC4D7-DABB-41D5-8532-6E29238DF52C}"/>
              </a:ext>
            </a:extLst>
          </p:cNvPr>
          <p:cNvSpPr txBox="1"/>
          <p:nvPr/>
        </p:nvSpPr>
        <p:spPr>
          <a:xfrm>
            <a:off x="3054416" y="462013"/>
            <a:ext cx="6083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+mj-lt"/>
              </a:rPr>
              <a:t>Landing Page - Mobile</a:t>
            </a:r>
            <a:endParaRPr lang="en-SG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2884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8D72933-C473-4172-AC87-56B608695336}"/>
              </a:ext>
            </a:extLst>
          </p:cNvPr>
          <p:cNvSpPr txBox="1"/>
          <p:nvPr/>
        </p:nvSpPr>
        <p:spPr>
          <a:xfrm>
            <a:off x="6096000" y="2608446"/>
            <a:ext cx="5502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BF3FD6-36B0-4738-A5B1-153CB38E33F0}"/>
              </a:ext>
            </a:extLst>
          </p:cNvPr>
          <p:cNvSpPr txBox="1"/>
          <p:nvPr/>
        </p:nvSpPr>
        <p:spPr>
          <a:xfrm>
            <a:off x="6304547" y="4081112"/>
            <a:ext cx="4090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Md Haris Idris</a:t>
            </a:r>
          </a:p>
          <a:p>
            <a:r>
              <a:rPr lang="en-GB" dirty="0"/>
              <a:t>+65 9753 6297</a:t>
            </a:r>
          </a:p>
          <a:p>
            <a:r>
              <a:rPr lang="en-SG" dirty="0"/>
              <a:t>Harisoh@hotmail.com</a:t>
            </a:r>
          </a:p>
        </p:txBody>
      </p:sp>
    </p:spTree>
    <p:extLst>
      <p:ext uri="{BB962C8B-B14F-4D97-AF65-F5344CB8AC3E}">
        <p14:creationId xmlns:p14="http://schemas.microsoft.com/office/powerpoint/2010/main" val="389446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D04F17-7CBA-4B74-B42F-EA8152444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89925"/>
              </p:ext>
            </p:extLst>
          </p:nvPr>
        </p:nvGraphicFramePr>
        <p:xfrm>
          <a:off x="519764" y="1331138"/>
          <a:ext cx="11328935" cy="4121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297">
                  <a:extLst>
                    <a:ext uri="{9D8B030D-6E8A-4147-A177-3AD203B41FA5}">
                      <a16:colId xmlns:a16="http://schemas.microsoft.com/office/drawing/2014/main" val="1316854574"/>
                    </a:ext>
                  </a:extLst>
                </a:gridCol>
                <a:gridCol w="9615638">
                  <a:extLst>
                    <a:ext uri="{9D8B030D-6E8A-4147-A177-3AD203B41FA5}">
                      <a16:colId xmlns:a16="http://schemas.microsoft.com/office/drawing/2014/main" val="2066038787"/>
                    </a:ext>
                  </a:extLst>
                </a:gridCol>
              </a:tblGrid>
              <a:tr h="2384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Online Behaviour</a:t>
                      </a:r>
                      <a:endParaRPr lang="en-SG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Research-Oriented:</a:t>
                      </a:r>
                      <a:endParaRPr lang="en-GB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Spends time researching service providers online.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Seeks companies with good reviews, detailed service descriptions, and strong portfolios.</a:t>
                      </a:r>
                    </a:p>
                    <a:p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Website Navigation:</a:t>
                      </a:r>
                      <a:endParaRPr lang="en-GB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Prefers easy-to-navigate websites with clear information about services, pricing, and contact details.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Values websites that provide case studies or testimonials.</a:t>
                      </a:r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99096"/>
                  </a:ext>
                </a:extLst>
              </a:tr>
              <a:tr h="3325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Communication Channels</a:t>
                      </a:r>
                      <a:endParaRPr lang="en-SG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Email:</a:t>
                      </a: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 detailed, professional correspondence and updates.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Messenging</a:t>
                      </a:r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Providers(</a:t>
                      </a:r>
                      <a:r>
                        <a:rPr lang="en-GB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Whatsapp</a:t>
                      </a:r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 follow-ups and trivial queries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LinkedIn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For industry insights, networking, and content engagement.</a:t>
                      </a:r>
                      <a:endParaRPr lang="en-SG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1551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2B7C40-569D-47CC-9CCA-3ADEE268B1BC}"/>
              </a:ext>
            </a:extLst>
          </p:cNvPr>
          <p:cNvSpPr txBox="1"/>
          <p:nvPr/>
        </p:nvSpPr>
        <p:spPr>
          <a:xfrm>
            <a:off x="2866724" y="452388"/>
            <a:ext cx="645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Service Needs and Preference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332800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4060DAD2-2FB0-408F-BE9D-266CC1DF3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786029"/>
              </p:ext>
            </p:extLst>
          </p:nvPr>
        </p:nvGraphicFramePr>
        <p:xfrm>
          <a:off x="163629" y="1098719"/>
          <a:ext cx="118872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789">
                  <a:extLst>
                    <a:ext uri="{9D8B030D-6E8A-4147-A177-3AD203B41FA5}">
                      <a16:colId xmlns:a16="http://schemas.microsoft.com/office/drawing/2014/main" val="1316854574"/>
                    </a:ext>
                  </a:extLst>
                </a:gridCol>
                <a:gridCol w="10443411">
                  <a:extLst>
                    <a:ext uri="{9D8B030D-6E8A-4147-A177-3AD203B41FA5}">
                      <a16:colId xmlns:a16="http://schemas.microsoft.com/office/drawing/2014/main" val="2066038787"/>
                    </a:ext>
                  </a:extLst>
                </a:gridCol>
              </a:tblGrid>
              <a:tr h="2384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Service Expectations</a:t>
                      </a:r>
                      <a:endParaRPr lang="en-SG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SG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Professionalism:</a:t>
                      </a:r>
                      <a:endParaRPr lang="en-GB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Expects high standards of professionalism and customer service with courteous and knowledgeable staff.</a:t>
                      </a:r>
                    </a:p>
                    <a:p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Quality of Work:</a:t>
                      </a:r>
                      <a:endParaRPr lang="en-GB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Values high-quality workmanship and attention to detail, using quality materials and best practices. </a:t>
                      </a:r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Reliability:</a:t>
                      </a:r>
                      <a:endParaRPr lang="en-GB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Requires on-time project completion with minimal disruption and regular updates on progress.</a:t>
                      </a:r>
                    </a:p>
                    <a:p>
                      <a:r>
                        <a:rPr lang="en-GB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After-Sales Support:</a:t>
                      </a:r>
                      <a:endParaRPr lang="en-GB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Needs reliable after-sales support, including maintenance services and quick resolution of post-installation issues.</a:t>
                      </a:r>
                    </a:p>
                    <a:p>
                      <a:endParaRPr lang="en-SG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990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1BD67A3-2EC2-41B5-A491-BE919AD6503C}"/>
              </a:ext>
            </a:extLst>
          </p:cNvPr>
          <p:cNvSpPr txBox="1"/>
          <p:nvPr/>
        </p:nvSpPr>
        <p:spPr>
          <a:xfrm>
            <a:off x="2866724" y="452388"/>
            <a:ext cx="645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Service Needs and Preference</a:t>
            </a:r>
            <a:endParaRPr lang="en-SG" sz="3600" dirty="0"/>
          </a:p>
        </p:txBody>
      </p:sp>
    </p:spTree>
    <p:extLst>
      <p:ext uri="{BB962C8B-B14F-4D97-AF65-F5344CB8AC3E}">
        <p14:creationId xmlns:p14="http://schemas.microsoft.com/office/powerpoint/2010/main" val="347245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7B873AC2-7C66-44CF-AF19-1688F867B8FE}"/>
              </a:ext>
            </a:extLst>
          </p:cNvPr>
          <p:cNvSpPr txBox="1">
            <a:spLocks/>
          </p:cNvSpPr>
          <p:nvPr/>
        </p:nvSpPr>
        <p:spPr>
          <a:xfrm>
            <a:off x="213836" y="579825"/>
            <a:ext cx="7623879" cy="958090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Making Process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808A95B-A627-4BF4-A4FF-BE9631883F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417918"/>
              </p:ext>
            </p:extLst>
          </p:nvPr>
        </p:nvGraphicFramePr>
        <p:xfrm>
          <a:off x="313509" y="1537915"/>
          <a:ext cx="11271079" cy="231259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3522">
                  <a:extLst>
                    <a:ext uri="{9D8B030D-6E8A-4147-A177-3AD203B41FA5}">
                      <a16:colId xmlns:a16="http://schemas.microsoft.com/office/drawing/2014/main" val="3690474285"/>
                    </a:ext>
                  </a:extLst>
                </a:gridCol>
                <a:gridCol w="9667557">
                  <a:extLst>
                    <a:ext uri="{9D8B030D-6E8A-4147-A177-3AD203B41FA5}">
                      <a16:colId xmlns:a16="http://schemas.microsoft.com/office/drawing/2014/main" val="2441528600"/>
                    </a:ext>
                  </a:extLst>
                </a:gridCol>
              </a:tblGrid>
              <a:tr h="23125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SG" sz="20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Information Sources</a:t>
                      </a:r>
                    </a:p>
                  </a:txBody>
                  <a:tcPr marT="91440" marB="9144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SG" sz="2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Search Engine: </a:t>
                      </a: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Mainstream use of Google for</a:t>
                      </a:r>
                      <a:r>
                        <a:rPr lang="en-SG" sz="2000" b="0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SG" sz="2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anything that is </a:t>
                      </a:r>
                      <a:r>
                        <a:rPr lang="en-SG" sz="20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related to his interest.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SG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2. Social Media:</a:t>
                      </a:r>
                      <a:r>
                        <a:rPr lang="en-SG" sz="18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Joining groups/pages, related to Office/Commercial construction works</a:t>
                      </a:r>
                    </a:p>
                  </a:txBody>
                  <a:tcPr marT="91440" marB="9144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474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34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A8DA05-B922-40D5-9698-7F1286326CEE}"/>
              </a:ext>
            </a:extLst>
          </p:cNvPr>
          <p:cNvSpPr txBox="1"/>
          <p:nvPr/>
        </p:nvSpPr>
        <p:spPr>
          <a:xfrm>
            <a:off x="3728185" y="558262"/>
            <a:ext cx="4735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latin typeface="Cambria" panose="02040503050406030204" pitchFamily="18" charset="0"/>
                <a:ea typeface="Cambria" panose="02040503050406030204" pitchFamily="18" charset="0"/>
              </a:rPr>
              <a:t>Website Analysis</a:t>
            </a:r>
            <a:endParaRPr lang="en-SG" sz="4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A5ED4-8735-45F9-BEF7-9845B05F1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06" y="1799923"/>
            <a:ext cx="8489828" cy="47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3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2C63EA-E7CD-4883-A6C7-778A29B19B47}"/>
              </a:ext>
            </a:extLst>
          </p:cNvPr>
          <p:cNvSpPr txBox="1"/>
          <p:nvPr/>
        </p:nvSpPr>
        <p:spPr>
          <a:xfrm>
            <a:off x="943277" y="510139"/>
            <a:ext cx="4023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Cambria" panose="02040503050406030204" pitchFamily="18" charset="0"/>
                <a:ea typeface="Cambria" panose="02040503050406030204" pitchFamily="18" charset="0"/>
              </a:rPr>
              <a:t>Carrier(desktop)</a:t>
            </a:r>
            <a:endParaRPr lang="en-SG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A0AB1-4949-45D1-95DA-7276BA32D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77" y="2088682"/>
            <a:ext cx="4964560" cy="2749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73B7C-18DB-470A-84F1-61B982CB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02" y="2088682"/>
            <a:ext cx="5109320" cy="28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39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ELT_Template01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5DAAB0"/>
      </a:accent1>
      <a:accent2>
        <a:srgbClr val="DFE3E9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_ELT_Template01">
      <a:majorFont>
        <a:latin typeface="Constant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F1EBDCD4-0DFE-4BFC-B527-76D7C1C6466B}" vid="{B36D0821-FAFD-4A44-B0A3-9261322768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clean sophisticated presentation</Template>
  <TotalTime>1907</TotalTime>
  <Words>1385</Words>
  <Application>Microsoft Office PowerPoint</Application>
  <PresentationFormat>Widescreen</PresentationFormat>
  <Paragraphs>222</Paragraphs>
  <Slides>49</Slides>
  <Notes>4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Cambria</vt:lpstr>
      <vt:lpstr>Constantia</vt:lpstr>
      <vt:lpstr>Helvetica Light</vt:lpstr>
      <vt:lpstr>Office Theme</vt:lpstr>
      <vt:lpstr>GUAN LEE HOE</vt:lpstr>
      <vt:lpstr>Marketing Plan</vt:lpstr>
      <vt:lpstr>PERSONA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Cool (Facebook)</vt:lpstr>
      <vt:lpstr>PowerPoint Presentation</vt:lpstr>
      <vt:lpstr>PowerPoint Presentation</vt:lpstr>
      <vt:lpstr>PowerPoint Presentation</vt:lpstr>
      <vt:lpstr>Search Engine Marketing Analysis</vt:lpstr>
      <vt:lpstr>PowerPoint Presentation</vt:lpstr>
      <vt:lpstr>Natural Cool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GUAN LEE HOE</dc:title>
  <dc:creator>Idris Haris</dc:creator>
  <cp:lastModifiedBy>Idris Haris</cp:lastModifiedBy>
  <cp:revision>74</cp:revision>
  <dcterms:created xsi:type="dcterms:W3CDTF">2024-07-27T01:53:35Z</dcterms:created>
  <dcterms:modified xsi:type="dcterms:W3CDTF">2024-08-24T05:34:22Z</dcterms:modified>
</cp:coreProperties>
</file>